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7" r:id="rId5"/>
    <p:sldId id="293" r:id="rId6"/>
    <p:sldId id="294" r:id="rId7"/>
    <p:sldId id="295" r:id="rId8"/>
    <p:sldId id="269" r:id="rId9"/>
    <p:sldId id="338" r:id="rId10"/>
    <p:sldId id="337" r:id="rId11"/>
    <p:sldId id="343" r:id="rId12"/>
    <p:sldId id="342" r:id="rId13"/>
    <p:sldId id="292" r:id="rId14"/>
    <p:sldId id="274" r:id="rId15"/>
    <p:sldId id="299" r:id="rId16"/>
    <p:sldId id="298" r:id="rId17"/>
    <p:sldId id="297" r:id="rId18"/>
    <p:sldId id="278" r:id="rId19"/>
    <p:sldId id="322" r:id="rId20"/>
    <p:sldId id="301" r:id="rId21"/>
    <p:sldId id="302" r:id="rId22"/>
    <p:sldId id="340" r:id="rId23"/>
    <p:sldId id="341" r:id="rId24"/>
    <p:sldId id="277" r:id="rId25"/>
    <p:sldId id="279" r:id="rId26"/>
    <p:sldId id="281" r:id="rId27"/>
    <p:sldId id="283" r:id="rId28"/>
    <p:sldId id="303" r:id="rId29"/>
    <p:sldId id="304" r:id="rId30"/>
    <p:sldId id="312" r:id="rId31"/>
    <p:sldId id="311" r:id="rId32"/>
    <p:sldId id="308" r:id="rId33"/>
    <p:sldId id="310" r:id="rId34"/>
    <p:sldId id="309" r:id="rId35"/>
    <p:sldId id="285" r:id="rId36"/>
    <p:sldId id="313" r:id="rId37"/>
    <p:sldId id="331" r:id="rId38"/>
    <p:sldId id="314" r:id="rId39"/>
    <p:sldId id="321" r:id="rId40"/>
    <p:sldId id="323" r:id="rId41"/>
    <p:sldId id="324" r:id="rId42"/>
    <p:sldId id="325" r:id="rId43"/>
    <p:sldId id="326" r:id="rId44"/>
    <p:sldId id="327" r:id="rId45"/>
    <p:sldId id="330" r:id="rId46"/>
    <p:sldId id="329" r:id="rId47"/>
    <p:sldId id="315" r:id="rId48"/>
    <p:sldId id="284" r:id="rId49"/>
    <p:sldId id="332" r:id="rId50"/>
    <p:sldId id="316" r:id="rId51"/>
    <p:sldId id="335" r:id="rId52"/>
    <p:sldId id="336" r:id="rId53"/>
    <p:sldId id="317" r:id="rId54"/>
    <p:sldId id="319" r:id="rId55"/>
    <p:sldId id="320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99"/>
    <a:srgbClr val="BBB5B5"/>
    <a:srgbClr val="F8F8F8"/>
    <a:srgbClr val="FFFEED"/>
    <a:srgbClr val="534F4F"/>
    <a:srgbClr val="FFFDED"/>
    <a:srgbClr val="FFFDDD"/>
    <a:srgbClr val="6E6868"/>
    <a:srgbClr val="C9C5C5"/>
    <a:srgbClr val="BEB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372" autoAdjust="0"/>
    <p:restoredTop sz="94660"/>
  </p:normalViewPr>
  <p:slideViewPr>
    <p:cSldViewPr snapToGrid="0">
      <p:cViewPr varScale="1">
        <p:scale>
          <a:sx n="72" d="100"/>
          <a:sy n="72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4F05F-366F-433B-A759-253FD7009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799C59-7AB0-42A2-9FE4-D088F9CA2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197AE-8F6A-4D50-B482-9FDE96796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C685-51C4-441B-AFA6-3D74B1B3F5B0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8D9A7-FC75-493E-A141-49AF76BA9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279E0-CD68-436B-A9B6-F17BCA79E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CF57-70A5-442E-9311-01B8CAF3C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24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93406-C1A1-4A25-AA25-46AE573B0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BAB1D5-4007-4127-B9AB-453135CD7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3F185-EA35-4AC7-B0DC-71D78AB78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C685-51C4-441B-AFA6-3D74B1B3F5B0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A33BF-E164-4372-89D8-265843A96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1015B-95E0-4E00-B4DC-07381ABB3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CF57-70A5-442E-9311-01B8CAF3C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39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0C3EED-861C-435C-BA55-CBECE672A8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6C1944-916F-4C01-8B8A-92AFD5FA5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9C1E7-673F-4710-B94F-A3676FCDC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C685-51C4-441B-AFA6-3D74B1B3F5B0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44371-7A2C-494B-A10E-55CC63177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D6FDF-EAD0-4D93-94DD-25E982C40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CF57-70A5-442E-9311-01B8CAF3C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948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866EB-49ED-4BE5-A287-57D274423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CFD42-9E6B-4D73-9E6E-4D565CE59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3AAE0-1D67-4A87-B1D5-D03E5A730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C685-51C4-441B-AFA6-3D74B1B3F5B0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2B880-ED6E-4A8D-9B82-3756028BD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A14C1-CD9B-4132-811A-1D022DE7B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CF57-70A5-442E-9311-01B8CAF3C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459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E664D-B2F9-4A4E-A941-7CEF5A5E7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DE236-C934-4E43-B72A-3D187936C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C966E-23D2-4F34-82FF-35EC21A95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C685-51C4-441B-AFA6-3D74B1B3F5B0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034C5-E4FA-4C64-8F3A-E3D194125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35105-4DBB-470B-8B31-D383C4EB4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CF57-70A5-442E-9311-01B8CAF3C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133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1DF47-8904-4DB0-88B2-6FD29EDE8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BD0CF-2CCD-489C-A1D6-35C778A0EA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631951-E5FA-48E3-BAF5-B0EF41FD1A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7BD445-E84E-403D-80A1-BBA18F7ED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C685-51C4-441B-AFA6-3D74B1B3F5B0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A60ED2-EDD8-44DA-A382-BC57710F9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214675-984B-455D-A978-2AE54A53A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CF57-70A5-442E-9311-01B8CAF3C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84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70384-D385-4D92-8215-7DA4ADF30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591F3A-735D-49CB-AF3B-10D0860B1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89323C-E711-4D3D-AF9F-9AC6C391F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9E38AD-519A-4173-8645-1E2663F592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90E4F1-B7B0-4779-88E7-7F108AFFBA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97ED9F-799B-4FA1-9AE0-1AF65B09E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C685-51C4-441B-AFA6-3D74B1B3F5B0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069D37-3A9C-48B6-A59D-F087C2D2A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3603C1-5626-48B8-A95D-FC20D27E4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CF57-70A5-442E-9311-01B8CAF3C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02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87561-8E44-4E52-9BB9-39B7FFF84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519E27-B010-4122-936D-628C25FD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C685-51C4-441B-AFA6-3D74B1B3F5B0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C9479E-ABD6-47AE-8889-6AD5D121D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A5D454-0B94-4647-AD2E-774F5560E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CF57-70A5-442E-9311-01B8CAF3C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869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069825-4927-4BA3-86FE-1D1E7FFA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C685-51C4-441B-AFA6-3D74B1B3F5B0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5A584C-F33C-42F1-9E14-0FFE34DA4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E2BB0-E434-47B4-8847-33CC48F7B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CF57-70A5-442E-9311-01B8CAF3C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419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F9547-05EA-40C8-A9C2-C668CE519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4D80D-2738-41B9-A319-D72C6E38B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EF1EF7-6A82-42A0-8289-751CF6ECF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796B5C-5E6C-4A4E-B2E0-52C638DAD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C685-51C4-441B-AFA6-3D74B1B3F5B0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E1A22-F6B3-4D87-BEB8-E81FCAF0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96B81F-DB80-41C2-8A58-7BA151C8C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CF57-70A5-442E-9311-01B8CAF3C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40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DBEE6-3745-4D7D-8550-03F89C51C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C28B48-A614-4F7D-86B1-CDF5EA8125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31544-75EC-4F64-949F-2C75660FD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F02468-113D-41F3-8F05-AB7466898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C685-51C4-441B-AFA6-3D74B1B3F5B0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6B3477-6799-4F5C-B6C4-2B8E7DDD0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EEE50A-E48E-4DD4-87D6-48931EDE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CF57-70A5-442E-9311-01B8CAF3C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273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51B58B-77F5-4458-92A4-6466F0712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10FC65-84EC-484D-B836-5BB69C96D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7789F-58AA-480C-A0D2-1CC90EA932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CC685-51C4-441B-AFA6-3D74B1B3F5B0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B00A0-4167-4565-A813-13898921C7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1F1B7-F697-41A0-BA12-A325E7073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1CF57-70A5-442E-9311-01B8CAF3C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404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2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07A14-91B8-4049-B455-B1A94EEF3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8956" y="1331498"/>
            <a:ext cx="9144000" cy="722589"/>
          </a:xfrm>
        </p:spPr>
        <p:txBody>
          <a:bodyPr>
            <a:normAutofit/>
          </a:bodyPr>
          <a:lstStyle/>
          <a:p>
            <a:pPr algn="l"/>
            <a:r>
              <a:rPr lang="en-GB" sz="4400" dirty="0"/>
              <a:t>Example</a:t>
            </a:r>
            <a:r>
              <a:rPr lang="de-DE" sz="4400" dirty="0"/>
              <a:t>:</a:t>
            </a:r>
            <a:endParaRPr lang="en-GB" sz="4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D0E009-498F-4FF0-B452-5CF0D11B6E58}"/>
              </a:ext>
            </a:extLst>
          </p:cNvPr>
          <p:cNvSpPr txBox="1">
            <a:spLocks/>
          </p:cNvSpPr>
          <p:nvPr/>
        </p:nvSpPr>
        <p:spPr>
          <a:xfrm>
            <a:off x="1524000" y="2370275"/>
            <a:ext cx="9144000" cy="16981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8800" dirty="0"/>
              <a:t>Birth probability</a:t>
            </a:r>
            <a:endParaRPr lang="en-GB" sz="8800" dirty="0"/>
          </a:p>
        </p:txBody>
      </p:sp>
    </p:spTree>
    <p:extLst>
      <p:ext uri="{BB962C8B-B14F-4D97-AF65-F5344CB8AC3E}">
        <p14:creationId xmlns:p14="http://schemas.microsoft.com/office/powerpoint/2010/main" val="1211479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19C31A-E583-4A02-B2A7-ADE94FB33D35}"/>
              </a:ext>
            </a:extLst>
          </p:cNvPr>
          <p:cNvSpPr txBox="1"/>
          <p:nvPr/>
        </p:nvSpPr>
        <p:spPr>
          <a:xfrm>
            <a:off x="2132162" y="414218"/>
            <a:ext cx="792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German Socio‐Economic Panel Data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CE1773-5756-462E-9AB3-DCA4828D2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4" y="1539429"/>
            <a:ext cx="10470484" cy="2797755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2147830E-E88F-42EA-AE9E-EEB56B436A93}"/>
              </a:ext>
            </a:extLst>
          </p:cNvPr>
          <p:cNvSpPr/>
          <p:nvPr/>
        </p:nvSpPr>
        <p:spPr>
          <a:xfrm>
            <a:off x="10136039" y="3404748"/>
            <a:ext cx="536275" cy="207034"/>
          </a:xfrm>
          <a:prstGeom prst="leftArrow">
            <a:avLst/>
          </a:prstGeom>
          <a:solidFill>
            <a:srgbClr val="8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D786B36F-80E8-4083-BAC0-B3C2A95B508A}"/>
              </a:ext>
            </a:extLst>
          </p:cNvPr>
          <p:cNvSpPr/>
          <p:nvPr/>
        </p:nvSpPr>
        <p:spPr>
          <a:xfrm>
            <a:off x="10136039" y="2240181"/>
            <a:ext cx="373811" cy="1061050"/>
          </a:xfrm>
          <a:prstGeom prst="rightBrace">
            <a:avLst>
              <a:gd name="adj1" fmla="val 8333"/>
              <a:gd name="adj2" fmla="val 50794"/>
            </a:avLst>
          </a:prstGeom>
          <a:ln w="38100">
            <a:solidFill>
              <a:srgbClr val="012B8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276E3-E47C-4E16-87FC-BD15BF0E55E4}"/>
              </a:ext>
            </a:extLst>
          </p:cNvPr>
          <p:cNvSpPr txBox="1"/>
          <p:nvPr/>
        </p:nvSpPr>
        <p:spPr>
          <a:xfrm>
            <a:off x="10672314" y="2474004"/>
            <a:ext cx="284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12B89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27B316-58B6-4898-BB8F-840CEC6752F6}"/>
              </a:ext>
            </a:extLst>
          </p:cNvPr>
          <p:cNvSpPr txBox="1"/>
          <p:nvPr/>
        </p:nvSpPr>
        <p:spPr>
          <a:xfrm>
            <a:off x="10695318" y="3215877"/>
            <a:ext cx="284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8000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1F2A3A-8CFA-4079-87E7-2D0716A4D701}"/>
              </a:ext>
            </a:extLst>
          </p:cNvPr>
          <p:cNvSpPr txBox="1"/>
          <p:nvPr/>
        </p:nvSpPr>
        <p:spPr>
          <a:xfrm>
            <a:off x="9835550" y="1514779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err="1">
                <a:latin typeface="Book Antiqua" panose="02040602050305030304" pitchFamily="18" charset="0"/>
                <a:cs typeface="Arial" panose="020B0604020202020204" pitchFamily="34" charset="0"/>
              </a:rPr>
              <a:t>Probit</a:t>
            </a:r>
            <a:r>
              <a:rPr lang="en-GB" sz="2800" u="sng" dirty="0">
                <a:latin typeface="Book Antiqua" panose="02040602050305030304" pitchFamily="18" charset="0"/>
                <a:cs typeface="Arial" panose="020B0604020202020204" pitchFamily="34" charset="0"/>
              </a:rPr>
              <a:t>-model</a:t>
            </a:r>
            <a:r>
              <a:rPr lang="en-GB" sz="2400" dirty="0">
                <a:latin typeface="Book Antiqua" panose="02040602050305030304" pitchFamily="18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1D45E0-C050-48BC-AB21-B2AEECF4174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52952" y="1786979"/>
            <a:ext cx="8748000" cy="152651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610AE0C-4474-4329-AFC3-3D0F37190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2469" y="3804884"/>
            <a:ext cx="7416000" cy="42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17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19C31A-E583-4A02-B2A7-ADE94FB33D35}"/>
              </a:ext>
            </a:extLst>
          </p:cNvPr>
          <p:cNvSpPr txBox="1"/>
          <p:nvPr/>
        </p:nvSpPr>
        <p:spPr>
          <a:xfrm>
            <a:off x="2132162" y="414218"/>
            <a:ext cx="792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German Socio‐Economic Panel Data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CE1773-5756-462E-9AB3-DCA4828D2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4" y="1539429"/>
            <a:ext cx="10470484" cy="2797755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2147830E-E88F-42EA-AE9E-EEB56B436A93}"/>
              </a:ext>
            </a:extLst>
          </p:cNvPr>
          <p:cNvSpPr/>
          <p:nvPr/>
        </p:nvSpPr>
        <p:spPr>
          <a:xfrm>
            <a:off x="10136039" y="3404748"/>
            <a:ext cx="536275" cy="207034"/>
          </a:xfrm>
          <a:prstGeom prst="leftArrow">
            <a:avLst/>
          </a:prstGeom>
          <a:solidFill>
            <a:srgbClr val="8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D786B36F-80E8-4083-BAC0-B3C2A95B508A}"/>
              </a:ext>
            </a:extLst>
          </p:cNvPr>
          <p:cNvSpPr/>
          <p:nvPr/>
        </p:nvSpPr>
        <p:spPr>
          <a:xfrm>
            <a:off x="10136039" y="2240181"/>
            <a:ext cx="373811" cy="1061050"/>
          </a:xfrm>
          <a:prstGeom prst="rightBrace">
            <a:avLst>
              <a:gd name="adj1" fmla="val 8333"/>
              <a:gd name="adj2" fmla="val 50794"/>
            </a:avLst>
          </a:prstGeom>
          <a:ln w="38100">
            <a:solidFill>
              <a:srgbClr val="012B8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276E3-E47C-4E16-87FC-BD15BF0E55E4}"/>
              </a:ext>
            </a:extLst>
          </p:cNvPr>
          <p:cNvSpPr txBox="1"/>
          <p:nvPr/>
        </p:nvSpPr>
        <p:spPr>
          <a:xfrm>
            <a:off x="10672314" y="2474004"/>
            <a:ext cx="284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12B89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27B316-58B6-4898-BB8F-840CEC6752F6}"/>
              </a:ext>
            </a:extLst>
          </p:cNvPr>
          <p:cNvSpPr txBox="1"/>
          <p:nvPr/>
        </p:nvSpPr>
        <p:spPr>
          <a:xfrm>
            <a:off x="10695318" y="3215877"/>
            <a:ext cx="284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8000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1F2A3A-8CFA-4079-87E7-2D0716A4D701}"/>
              </a:ext>
            </a:extLst>
          </p:cNvPr>
          <p:cNvSpPr txBox="1"/>
          <p:nvPr/>
        </p:nvSpPr>
        <p:spPr>
          <a:xfrm>
            <a:off x="9835550" y="1514779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err="1">
                <a:latin typeface="Book Antiqua" panose="02040602050305030304" pitchFamily="18" charset="0"/>
                <a:cs typeface="Arial" panose="020B0604020202020204" pitchFamily="34" charset="0"/>
              </a:rPr>
              <a:t>Probit</a:t>
            </a:r>
            <a:r>
              <a:rPr lang="en-GB" sz="2800" u="sng" dirty="0">
                <a:latin typeface="Book Antiqua" panose="02040602050305030304" pitchFamily="18" charset="0"/>
                <a:cs typeface="Arial" panose="020B0604020202020204" pitchFamily="34" charset="0"/>
              </a:rPr>
              <a:t>-model</a:t>
            </a:r>
            <a:r>
              <a:rPr lang="en-GB" sz="2400" dirty="0">
                <a:latin typeface="Book Antiqua" panose="02040602050305030304" pitchFamily="18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D34159-8F2E-40C4-8878-C3F004288CB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749" y="5021872"/>
            <a:ext cx="7253121" cy="165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853D18-5ECC-42A9-AD0E-784EE017AF7E}"/>
              </a:ext>
            </a:extLst>
          </p:cNvPr>
          <p:cNvSpPr txBox="1"/>
          <p:nvPr/>
        </p:nvSpPr>
        <p:spPr>
          <a:xfrm>
            <a:off x="2448012" y="4671840"/>
            <a:ext cx="3116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  <a:latin typeface="Book Antiqua" panose="02040602050305030304" pitchFamily="18" charset="0"/>
              </a:rPr>
              <a:t>y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endParaRPr lang="en-GB" sz="24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AF639CD-97C5-4961-9131-3F6B2F3B7580}"/>
              </a:ext>
            </a:extLst>
          </p:cNvPr>
          <p:cNvSpPr/>
          <p:nvPr/>
        </p:nvSpPr>
        <p:spPr>
          <a:xfrm>
            <a:off x="8247733" y="5136489"/>
            <a:ext cx="144000" cy="1440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422BE51-4F2B-42A5-8C0B-11259B8622DE}"/>
              </a:ext>
            </a:extLst>
          </p:cNvPr>
          <p:cNvSpPr/>
          <p:nvPr/>
        </p:nvSpPr>
        <p:spPr>
          <a:xfrm>
            <a:off x="6988423" y="5144509"/>
            <a:ext cx="144000" cy="1440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8B7A9E9-7F36-4C18-9646-0F3EF7AB0DB7}"/>
              </a:ext>
            </a:extLst>
          </p:cNvPr>
          <p:cNvSpPr/>
          <p:nvPr/>
        </p:nvSpPr>
        <p:spPr>
          <a:xfrm>
            <a:off x="2697165" y="6467989"/>
            <a:ext cx="144000" cy="1440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D9DEE1A-0FE9-4543-A7B3-4C36755D5AF5}"/>
              </a:ext>
            </a:extLst>
          </p:cNvPr>
          <p:cNvSpPr/>
          <p:nvPr/>
        </p:nvSpPr>
        <p:spPr>
          <a:xfrm>
            <a:off x="2905716" y="6467988"/>
            <a:ext cx="144000" cy="1440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AD59A22-E32B-4276-9A98-F9EA1FA7AFB5}"/>
              </a:ext>
            </a:extLst>
          </p:cNvPr>
          <p:cNvSpPr/>
          <p:nvPr/>
        </p:nvSpPr>
        <p:spPr>
          <a:xfrm>
            <a:off x="3114259" y="6467988"/>
            <a:ext cx="144000" cy="1440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BC14688-F5FD-4C2C-A6B1-49296E088C6F}"/>
              </a:ext>
            </a:extLst>
          </p:cNvPr>
          <p:cNvSpPr/>
          <p:nvPr/>
        </p:nvSpPr>
        <p:spPr>
          <a:xfrm>
            <a:off x="3322808" y="6467989"/>
            <a:ext cx="144000" cy="1440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B0F2E86-D67A-4E06-B30E-457E4F8D4957}"/>
              </a:ext>
            </a:extLst>
          </p:cNvPr>
          <p:cNvSpPr/>
          <p:nvPr/>
        </p:nvSpPr>
        <p:spPr>
          <a:xfrm>
            <a:off x="3547396" y="6467989"/>
            <a:ext cx="144000" cy="1440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220B363-5311-4A29-AAC2-2C4471EA240D}"/>
              </a:ext>
            </a:extLst>
          </p:cNvPr>
          <p:cNvSpPr/>
          <p:nvPr/>
        </p:nvSpPr>
        <p:spPr>
          <a:xfrm>
            <a:off x="3739899" y="6467989"/>
            <a:ext cx="144000" cy="1440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84461AA-BB77-4C98-AC05-E62294F5EDF6}"/>
              </a:ext>
            </a:extLst>
          </p:cNvPr>
          <p:cNvSpPr/>
          <p:nvPr/>
        </p:nvSpPr>
        <p:spPr>
          <a:xfrm>
            <a:off x="7686258" y="5136491"/>
            <a:ext cx="144000" cy="1440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849AD51-DC79-485F-BD62-AA9C255D77BA}"/>
              </a:ext>
            </a:extLst>
          </p:cNvPr>
          <p:cNvSpPr/>
          <p:nvPr/>
        </p:nvSpPr>
        <p:spPr>
          <a:xfrm>
            <a:off x="5801313" y="5144513"/>
            <a:ext cx="144000" cy="1440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5C2E061-C9AF-4C9D-9D3F-0A731169E0B6}"/>
              </a:ext>
            </a:extLst>
          </p:cNvPr>
          <p:cNvSpPr/>
          <p:nvPr/>
        </p:nvSpPr>
        <p:spPr>
          <a:xfrm>
            <a:off x="9130050" y="5152535"/>
            <a:ext cx="144000" cy="1440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C2FC4EC-DDDD-432C-B832-E6AAE262F9B1}"/>
              </a:ext>
            </a:extLst>
          </p:cNvPr>
          <p:cNvSpPr/>
          <p:nvPr/>
        </p:nvSpPr>
        <p:spPr>
          <a:xfrm>
            <a:off x="9314534" y="5144515"/>
            <a:ext cx="144000" cy="1440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158FCC0-4414-45E4-9E96-9264003BE307}"/>
              </a:ext>
            </a:extLst>
          </p:cNvPr>
          <p:cNvSpPr/>
          <p:nvPr/>
        </p:nvSpPr>
        <p:spPr>
          <a:xfrm>
            <a:off x="3932406" y="6467989"/>
            <a:ext cx="144000" cy="1440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8E10ABB-EA05-46E9-83A1-52CBEC828F7B}"/>
              </a:ext>
            </a:extLst>
          </p:cNvPr>
          <p:cNvSpPr/>
          <p:nvPr/>
        </p:nvSpPr>
        <p:spPr>
          <a:xfrm>
            <a:off x="5472447" y="6467989"/>
            <a:ext cx="144000" cy="1440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2CC0E87-301C-40B1-A969-B7B31A69EF61}"/>
              </a:ext>
            </a:extLst>
          </p:cNvPr>
          <p:cNvSpPr/>
          <p:nvPr/>
        </p:nvSpPr>
        <p:spPr>
          <a:xfrm>
            <a:off x="4413667" y="6467989"/>
            <a:ext cx="144000" cy="1440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1A7FB6C-2B0B-494B-A24C-8B3C28F8B748}"/>
              </a:ext>
            </a:extLst>
          </p:cNvPr>
          <p:cNvSpPr/>
          <p:nvPr/>
        </p:nvSpPr>
        <p:spPr>
          <a:xfrm>
            <a:off x="4822743" y="6459967"/>
            <a:ext cx="144000" cy="1440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DD714AB-DF4C-4BAF-A1D9-E2248C040B04}"/>
              </a:ext>
            </a:extLst>
          </p:cNvPr>
          <p:cNvSpPr/>
          <p:nvPr/>
        </p:nvSpPr>
        <p:spPr>
          <a:xfrm>
            <a:off x="4132932" y="6459967"/>
            <a:ext cx="144000" cy="1440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8773445-EBE2-4369-8F1A-A09DC53E48F6}"/>
              </a:ext>
            </a:extLst>
          </p:cNvPr>
          <p:cNvSpPr txBox="1"/>
          <p:nvPr/>
        </p:nvSpPr>
        <p:spPr>
          <a:xfrm>
            <a:off x="2033161" y="4925620"/>
            <a:ext cx="1915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33A5C71-2D17-495A-AD00-F8DB1250AEEC}"/>
              </a:ext>
            </a:extLst>
          </p:cNvPr>
          <p:cNvSpPr txBox="1"/>
          <p:nvPr/>
        </p:nvSpPr>
        <p:spPr>
          <a:xfrm>
            <a:off x="2011634" y="6267909"/>
            <a:ext cx="348269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500" b="1" dirty="0"/>
              <a:t>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1D45E0-C050-48BC-AB21-B2AEECF41748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52952" y="1786979"/>
            <a:ext cx="8748000" cy="152651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610AE0C-4474-4329-AFC3-3D0F371907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2469" y="3804884"/>
            <a:ext cx="7416000" cy="42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54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19C31A-E583-4A02-B2A7-ADE94FB33D35}"/>
              </a:ext>
            </a:extLst>
          </p:cNvPr>
          <p:cNvSpPr txBox="1"/>
          <p:nvPr/>
        </p:nvSpPr>
        <p:spPr>
          <a:xfrm>
            <a:off x="2132162" y="414218"/>
            <a:ext cx="792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German Socio‐Economic Panel Data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CE1773-5756-462E-9AB3-DCA4828D2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4" y="1539429"/>
            <a:ext cx="10470484" cy="2797755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2147830E-E88F-42EA-AE9E-EEB56B436A93}"/>
              </a:ext>
            </a:extLst>
          </p:cNvPr>
          <p:cNvSpPr/>
          <p:nvPr/>
        </p:nvSpPr>
        <p:spPr>
          <a:xfrm>
            <a:off x="10136039" y="3404748"/>
            <a:ext cx="536275" cy="207034"/>
          </a:xfrm>
          <a:prstGeom prst="leftArrow">
            <a:avLst/>
          </a:prstGeom>
          <a:solidFill>
            <a:srgbClr val="8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D786B36F-80E8-4083-BAC0-B3C2A95B508A}"/>
              </a:ext>
            </a:extLst>
          </p:cNvPr>
          <p:cNvSpPr/>
          <p:nvPr/>
        </p:nvSpPr>
        <p:spPr>
          <a:xfrm>
            <a:off x="10136039" y="2240181"/>
            <a:ext cx="373811" cy="1061050"/>
          </a:xfrm>
          <a:prstGeom prst="rightBrace">
            <a:avLst>
              <a:gd name="adj1" fmla="val 8333"/>
              <a:gd name="adj2" fmla="val 50794"/>
            </a:avLst>
          </a:prstGeom>
          <a:ln w="38100">
            <a:solidFill>
              <a:srgbClr val="012B8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276E3-E47C-4E16-87FC-BD15BF0E55E4}"/>
              </a:ext>
            </a:extLst>
          </p:cNvPr>
          <p:cNvSpPr txBox="1"/>
          <p:nvPr/>
        </p:nvSpPr>
        <p:spPr>
          <a:xfrm>
            <a:off x="10672314" y="2474004"/>
            <a:ext cx="284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12B89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27B316-58B6-4898-BB8F-840CEC6752F6}"/>
              </a:ext>
            </a:extLst>
          </p:cNvPr>
          <p:cNvSpPr txBox="1"/>
          <p:nvPr/>
        </p:nvSpPr>
        <p:spPr>
          <a:xfrm>
            <a:off x="10695318" y="3215877"/>
            <a:ext cx="284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8000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1F2A3A-8CFA-4079-87E7-2D0716A4D701}"/>
              </a:ext>
            </a:extLst>
          </p:cNvPr>
          <p:cNvSpPr txBox="1"/>
          <p:nvPr/>
        </p:nvSpPr>
        <p:spPr>
          <a:xfrm>
            <a:off x="9835550" y="1514779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err="1">
                <a:latin typeface="Book Antiqua" panose="02040602050305030304" pitchFamily="18" charset="0"/>
                <a:cs typeface="Arial" panose="020B0604020202020204" pitchFamily="34" charset="0"/>
              </a:rPr>
              <a:t>Probit</a:t>
            </a:r>
            <a:r>
              <a:rPr lang="en-GB" sz="2800" u="sng" dirty="0">
                <a:latin typeface="Book Antiqua" panose="02040602050305030304" pitchFamily="18" charset="0"/>
                <a:cs typeface="Arial" panose="020B0604020202020204" pitchFamily="34" charset="0"/>
              </a:rPr>
              <a:t>-model</a:t>
            </a:r>
            <a:r>
              <a:rPr lang="en-GB" sz="2400" dirty="0">
                <a:latin typeface="Book Antiqua" panose="02040602050305030304" pitchFamily="18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D34159-8F2E-40C4-8878-C3F004288CB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749" y="5021872"/>
            <a:ext cx="7253121" cy="165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853D18-5ECC-42A9-AD0E-784EE017AF7E}"/>
              </a:ext>
            </a:extLst>
          </p:cNvPr>
          <p:cNvSpPr txBox="1"/>
          <p:nvPr/>
        </p:nvSpPr>
        <p:spPr>
          <a:xfrm>
            <a:off x="2448012" y="4671840"/>
            <a:ext cx="3116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  <a:latin typeface="Book Antiqua" panose="02040602050305030304" pitchFamily="18" charset="0"/>
              </a:rPr>
              <a:t>y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de-DE" sz="2400" dirty="0"/>
              <a:t>= </a:t>
            </a:r>
            <a:r>
              <a:rPr lang="en-GB" sz="2400" dirty="0"/>
              <a:t>Birth probability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AF639CD-97C5-4961-9131-3F6B2F3B7580}"/>
              </a:ext>
            </a:extLst>
          </p:cNvPr>
          <p:cNvSpPr/>
          <p:nvPr/>
        </p:nvSpPr>
        <p:spPr>
          <a:xfrm>
            <a:off x="8247733" y="5136489"/>
            <a:ext cx="144000" cy="1440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422BE51-4F2B-42A5-8C0B-11259B8622DE}"/>
              </a:ext>
            </a:extLst>
          </p:cNvPr>
          <p:cNvSpPr/>
          <p:nvPr/>
        </p:nvSpPr>
        <p:spPr>
          <a:xfrm>
            <a:off x="6988423" y="5144509"/>
            <a:ext cx="144000" cy="1440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8B7A9E9-7F36-4C18-9646-0F3EF7AB0DB7}"/>
              </a:ext>
            </a:extLst>
          </p:cNvPr>
          <p:cNvSpPr/>
          <p:nvPr/>
        </p:nvSpPr>
        <p:spPr>
          <a:xfrm>
            <a:off x="2697165" y="6467989"/>
            <a:ext cx="144000" cy="1440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D9DEE1A-0FE9-4543-A7B3-4C36755D5AF5}"/>
              </a:ext>
            </a:extLst>
          </p:cNvPr>
          <p:cNvSpPr/>
          <p:nvPr/>
        </p:nvSpPr>
        <p:spPr>
          <a:xfrm>
            <a:off x="2905716" y="6467988"/>
            <a:ext cx="144000" cy="1440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AD59A22-E32B-4276-9A98-F9EA1FA7AFB5}"/>
              </a:ext>
            </a:extLst>
          </p:cNvPr>
          <p:cNvSpPr/>
          <p:nvPr/>
        </p:nvSpPr>
        <p:spPr>
          <a:xfrm>
            <a:off x="3114259" y="6467988"/>
            <a:ext cx="144000" cy="1440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BC14688-F5FD-4C2C-A6B1-49296E088C6F}"/>
              </a:ext>
            </a:extLst>
          </p:cNvPr>
          <p:cNvSpPr/>
          <p:nvPr/>
        </p:nvSpPr>
        <p:spPr>
          <a:xfrm>
            <a:off x="3322808" y="6467989"/>
            <a:ext cx="144000" cy="1440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B0F2E86-D67A-4E06-B30E-457E4F8D4957}"/>
              </a:ext>
            </a:extLst>
          </p:cNvPr>
          <p:cNvSpPr/>
          <p:nvPr/>
        </p:nvSpPr>
        <p:spPr>
          <a:xfrm>
            <a:off x="3547396" y="6467989"/>
            <a:ext cx="144000" cy="1440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220B363-5311-4A29-AAC2-2C4471EA240D}"/>
              </a:ext>
            </a:extLst>
          </p:cNvPr>
          <p:cNvSpPr/>
          <p:nvPr/>
        </p:nvSpPr>
        <p:spPr>
          <a:xfrm>
            <a:off x="3739899" y="6467989"/>
            <a:ext cx="144000" cy="1440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84461AA-BB77-4C98-AC05-E62294F5EDF6}"/>
              </a:ext>
            </a:extLst>
          </p:cNvPr>
          <p:cNvSpPr/>
          <p:nvPr/>
        </p:nvSpPr>
        <p:spPr>
          <a:xfrm>
            <a:off x="7686258" y="5136491"/>
            <a:ext cx="144000" cy="1440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849AD51-DC79-485F-BD62-AA9C255D77BA}"/>
              </a:ext>
            </a:extLst>
          </p:cNvPr>
          <p:cNvSpPr/>
          <p:nvPr/>
        </p:nvSpPr>
        <p:spPr>
          <a:xfrm>
            <a:off x="5801313" y="5144513"/>
            <a:ext cx="144000" cy="1440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5C2E061-C9AF-4C9D-9D3F-0A731169E0B6}"/>
              </a:ext>
            </a:extLst>
          </p:cNvPr>
          <p:cNvSpPr/>
          <p:nvPr/>
        </p:nvSpPr>
        <p:spPr>
          <a:xfrm>
            <a:off x="9130050" y="5152535"/>
            <a:ext cx="144000" cy="1440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C2FC4EC-DDDD-432C-B832-E6AAE262F9B1}"/>
              </a:ext>
            </a:extLst>
          </p:cNvPr>
          <p:cNvSpPr/>
          <p:nvPr/>
        </p:nvSpPr>
        <p:spPr>
          <a:xfrm>
            <a:off x="9314534" y="5144515"/>
            <a:ext cx="144000" cy="1440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158FCC0-4414-45E4-9E96-9264003BE307}"/>
              </a:ext>
            </a:extLst>
          </p:cNvPr>
          <p:cNvSpPr/>
          <p:nvPr/>
        </p:nvSpPr>
        <p:spPr>
          <a:xfrm>
            <a:off x="3932406" y="6467989"/>
            <a:ext cx="144000" cy="1440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8E10ABB-EA05-46E9-83A1-52CBEC828F7B}"/>
              </a:ext>
            </a:extLst>
          </p:cNvPr>
          <p:cNvSpPr/>
          <p:nvPr/>
        </p:nvSpPr>
        <p:spPr>
          <a:xfrm>
            <a:off x="5472447" y="6467989"/>
            <a:ext cx="144000" cy="1440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2CC0E87-301C-40B1-A969-B7B31A69EF61}"/>
              </a:ext>
            </a:extLst>
          </p:cNvPr>
          <p:cNvSpPr/>
          <p:nvPr/>
        </p:nvSpPr>
        <p:spPr>
          <a:xfrm>
            <a:off x="4413667" y="6467989"/>
            <a:ext cx="144000" cy="1440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1A7FB6C-2B0B-494B-A24C-8B3C28F8B748}"/>
              </a:ext>
            </a:extLst>
          </p:cNvPr>
          <p:cNvSpPr/>
          <p:nvPr/>
        </p:nvSpPr>
        <p:spPr>
          <a:xfrm>
            <a:off x="4822743" y="6459967"/>
            <a:ext cx="144000" cy="1440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DD714AB-DF4C-4BAF-A1D9-E2248C040B04}"/>
              </a:ext>
            </a:extLst>
          </p:cNvPr>
          <p:cNvSpPr/>
          <p:nvPr/>
        </p:nvSpPr>
        <p:spPr>
          <a:xfrm>
            <a:off x="4132932" y="6459967"/>
            <a:ext cx="144000" cy="1440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8773445-EBE2-4369-8F1A-A09DC53E48F6}"/>
              </a:ext>
            </a:extLst>
          </p:cNvPr>
          <p:cNvSpPr txBox="1"/>
          <p:nvPr/>
        </p:nvSpPr>
        <p:spPr>
          <a:xfrm>
            <a:off x="2033161" y="4925620"/>
            <a:ext cx="1915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33A5C71-2D17-495A-AD00-F8DB1250AEEC}"/>
              </a:ext>
            </a:extLst>
          </p:cNvPr>
          <p:cNvSpPr txBox="1"/>
          <p:nvPr/>
        </p:nvSpPr>
        <p:spPr>
          <a:xfrm>
            <a:off x="2011634" y="6267909"/>
            <a:ext cx="348269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500" b="1" dirty="0"/>
              <a:t>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1D45E0-C050-48BC-AB21-B2AEECF41748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52952" y="1786979"/>
            <a:ext cx="8748000" cy="152651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610AE0C-4474-4329-AFC3-3D0F371907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2469" y="3804884"/>
            <a:ext cx="7416000" cy="42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79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702C8-BE75-4569-9539-2ED5EA23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2199"/>
            <a:ext cx="10515600" cy="1325563"/>
          </a:xfrm>
        </p:spPr>
        <p:txBody>
          <a:bodyPr/>
          <a:lstStyle/>
          <a:p>
            <a:pPr algn="ctr"/>
            <a:r>
              <a:rPr lang="de-DE" dirty="0"/>
              <a:t>Birth probability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5DCB0C-0F27-4DC5-A2B3-DCF06EF24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58" y="1763900"/>
            <a:ext cx="1274858" cy="30542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B91277-6161-413E-A99F-EC0ED30D9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756" y="1286473"/>
            <a:ext cx="1390405" cy="33766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D5F603-AF3E-40F0-A4F9-3ED269B09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636" y="1286472"/>
            <a:ext cx="1393330" cy="35316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651F89-EC40-4E09-9418-81341A7168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1063" y="1194533"/>
            <a:ext cx="1794246" cy="34583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E01FB7-7523-444A-8230-DF99B8A1C3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8816" y="1412375"/>
            <a:ext cx="1555444" cy="3250796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11BC16F-BFCC-472D-9296-E6381DFAB62F}"/>
              </a:ext>
            </a:extLst>
          </p:cNvPr>
          <p:cNvCxnSpPr>
            <a:cxnSpLocks/>
          </p:cNvCxnSpPr>
          <p:nvPr/>
        </p:nvCxnSpPr>
        <p:spPr>
          <a:xfrm>
            <a:off x="5014405" y="4813799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D6C1578-E986-4238-8D58-4BA2BDA31073}"/>
              </a:ext>
            </a:extLst>
          </p:cNvPr>
          <p:cNvCxnSpPr>
            <a:cxnSpLocks/>
          </p:cNvCxnSpPr>
          <p:nvPr/>
        </p:nvCxnSpPr>
        <p:spPr>
          <a:xfrm>
            <a:off x="5413544" y="4821061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C185003-C547-4192-B3C5-9FEE458FBEA5}"/>
              </a:ext>
            </a:extLst>
          </p:cNvPr>
          <p:cNvCxnSpPr>
            <a:cxnSpLocks/>
          </p:cNvCxnSpPr>
          <p:nvPr/>
        </p:nvCxnSpPr>
        <p:spPr>
          <a:xfrm>
            <a:off x="5827199" y="4813802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B3A1DCE-91B3-4C48-A644-1534179EC3A1}"/>
              </a:ext>
            </a:extLst>
          </p:cNvPr>
          <p:cNvCxnSpPr>
            <a:cxnSpLocks/>
          </p:cNvCxnSpPr>
          <p:nvPr/>
        </p:nvCxnSpPr>
        <p:spPr>
          <a:xfrm>
            <a:off x="11299100" y="4799284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19A07C7-8695-4395-830D-7BAF83A9514B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55" y="5188480"/>
            <a:ext cx="540000" cy="324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80E5283-AE4D-4EA3-B41F-9399F486C8E6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715" y="5196502"/>
            <a:ext cx="540000" cy="324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14FD037-4C4C-440E-8938-4D4F6CC47102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403" y="5196502"/>
            <a:ext cx="540000" cy="324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CAE27F5-EC60-4E4E-965E-CBA45FF887E1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046" y="5180460"/>
            <a:ext cx="540000" cy="324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9CCD3CF-E703-4E70-AEDE-BA185B756162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706" y="5172440"/>
            <a:ext cx="540000" cy="324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D763630-8DE7-4CE9-9D31-F9F7D0F265CE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394" y="5172440"/>
            <a:ext cx="540000" cy="324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472FEB5-EF5C-439F-92D5-5A77FB7DCCE5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139" y="5164418"/>
            <a:ext cx="540000" cy="3240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D87316E-7C45-4526-BB56-204B29FDF4EE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799" y="5172440"/>
            <a:ext cx="540000" cy="3240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FDBAE476-5102-4CDE-B8FE-E69D78CBE12C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487" y="5172440"/>
            <a:ext cx="540000" cy="324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33EFAF1-38A6-461A-8736-6D2079298071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130" y="5156398"/>
            <a:ext cx="540000" cy="324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A75DBA15-C121-43AC-8DFA-0BD55E2D4091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790" y="5148378"/>
            <a:ext cx="540000" cy="324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1858749-F265-4083-A99E-33328026B4D9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478" y="5148378"/>
            <a:ext cx="540000" cy="3240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811245AF-752A-48EC-AE48-4C0DE40D579F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073" y="5116292"/>
            <a:ext cx="540000" cy="3240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448BE57-3EE7-4107-ABA1-EDF2C625B88A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733" y="5124314"/>
            <a:ext cx="540000" cy="324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B4024C6-8CBF-4DEA-881C-93F5C7922334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421" y="5124314"/>
            <a:ext cx="540000" cy="3240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E5F53D1B-E468-4088-9D2C-239434E67F83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064" y="5108272"/>
            <a:ext cx="540000" cy="3240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08CB65AA-A1A4-4C4F-AE55-3B7A0FD2233A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724" y="5100252"/>
            <a:ext cx="540000" cy="3240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763EBE25-E35D-43D0-B689-7DA74768A9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3940" y="5771036"/>
            <a:ext cx="973538" cy="1186499"/>
          </a:xfrm>
          <a:prstGeom prst="rect">
            <a:avLst/>
          </a:prstGeom>
        </p:spPr>
      </p:pic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C4E2D23-9206-4300-AE5C-480F5124EF24}"/>
              </a:ext>
            </a:extLst>
          </p:cNvPr>
          <p:cNvCxnSpPr>
            <a:cxnSpLocks/>
          </p:cNvCxnSpPr>
          <p:nvPr/>
        </p:nvCxnSpPr>
        <p:spPr>
          <a:xfrm>
            <a:off x="6730277" y="5470730"/>
            <a:ext cx="180000" cy="396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8FE2BF5-97A4-45D5-A8B7-E968A27FCD8D}"/>
              </a:ext>
            </a:extLst>
          </p:cNvPr>
          <p:cNvCxnSpPr>
            <a:cxnSpLocks/>
          </p:cNvCxnSpPr>
          <p:nvPr/>
        </p:nvCxnSpPr>
        <p:spPr>
          <a:xfrm>
            <a:off x="2573067" y="4789719"/>
            <a:ext cx="108000" cy="28800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6B0FA07-AA76-42D9-918B-0ACE13775817}"/>
              </a:ext>
            </a:extLst>
          </p:cNvPr>
          <p:cNvCxnSpPr>
            <a:cxnSpLocks/>
          </p:cNvCxnSpPr>
          <p:nvPr/>
        </p:nvCxnSpPr>
        <p:spPr>
          <a:xfrm>
            <a:off x="3025679" y="4797741"/>
            <a:ext cx="108000" cy="28800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81A5E139-3984-4C1F-ADC0-BCA69949E530}"/>
              </a:ext>
            </a:extLst>
          </p:cNvPr>
          <p:cNvCxnSpPr>
            <a:cxnSpLocks/>
          </p:cNvCxnSpPr>
          <p:nvPr/>
        </p:nvCxnSpPr>
        <p:spPr>
          <a:xfrm>
            <a:off x="935453" y="4788887"/>
            <a:ext cx="108000" cy="28800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AE0BCEE1-FC83-46DA-B70C-E58B7288DA6C}"/>
              </a:ext>
            </a:extLst>
          </p:cNvPr>
          <p:cNvCxnSpPr>
            <a:cxnSpLocks/>
          </p:cNvCxnSpPr>
          <p:nvPr/>
        </p:nvCxnSpPr>
        <p:spPr>
          <a:xfrm>
            <a:off x="1360567" y="4796909"/>
            <a:ext cx="108000" cy="28800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E6E1B3EC-605B-44A8-A288-55FEFD58DD3C}"/>
              </a:ext>
            </a:extLst>
          </p:cNvPr>
          <p:cNvCxnSpPr>
            <a:cxnSpLocks/>
          </p:cNvCxnSpPr>
          <p:nvPr/>
        </p:nvCxnSpPr>
        <p:spPr>
          <a:xfrm>
            <a:off x="1769637" y="4804931"/>
            <a:ext cx="108000" cy="28800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82D4860E-3128-49CD-8094-AB4ED1EAD44E}"/>
              </a:ext>
            </a:extLst>
          </p:cNvPr>
          <p:cNvCxnSpPr>
            <a:cxnSpLocks/>
          </p:cNvCxnSpPr>
          <p:nvPr/>
        </p:nvCxnSpPr>
        <p:spPr>
          <a:xfrm>
            <a:off x="2194759" y="4796909"/>
            <a:ext cx="108000" cy="28800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4B69827-154B-4883-8206-1759CDF08C83}"/>
              </a:ext>
            </a:extLst>
          </p:cNvPr>
          <p:cNvCxnSpPr>
            <a:cxnSpLocks/>
          </p:cNvCxnSpPr>
          <p:nvPr/>
        </p:nvCxnSpPr>
        <p:spPr>
          <a:xfrm>
            <a:off x="5095114" y="4807767"/>
            <a:ext cx="108000" cy="28800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D8CD8A19-DB66-4054-82F8-26A20F068CC1}"/>
              </a:ext>
            </a:extLst>
          </p:cNvPr>
          <p:cNvCxnSpPr>
            <a:cxnSpLocks/>
          </p:cNvCxnSpPr>
          <p:nvPr/>
        </p:nvCxnSpPr>
        <p:spPr>
          <a:xfrm>
            <a:off x="5504184" y="4815789"/>
            <a:ext cx="108000" cy="28800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2BB681D1-828A-42A1-AF75-A93595901E3F}"/>
              </a:ext>
            </a:extLst>
          </p:cNvPr>
          <p:cNvCxnSpPr>
            <a:cxnSpLocks/>
          </p:cNvCxnSpPr>
          <p:nvPr/>
        </p:nvCxnSpPr>
        <p:spPr>
          <a:xfrm>
            <a:off x="3457500" y="4776455"/>
            <a:ext cx="108000" cy="28800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5B509EC0-D636-4454-BD6D-D834FEB025D1}"/>
              </a:ext>
            </a:extLst>
          </p:cNvPr>
          <p:cNvCxnSpPr>
            <a:cxnSpLocks/>
          </p:cNvCxnSpPr>
          <p:nvPr/>
        </p:nvCxnSpPr>
        <p:spPr>
          <a:xfrm>
            <a:off x="3882614" y="4784477"/>
            <a:ext cx="108000" cy="28800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B56FE8C9-12AA-439F-AF36-30390662B9E8}"/>
              </a:ext>
            </a:extLst>
          </p:cNvPr>
          <p:cNvCxnSpPr>
            <a:cxnSpLocks/>
          </p:cNvCxnSpPr>
          <p:nvPr/>
        </p:nvCxnSpPr>
        <p:spPr>
          <a:xfrm>
            <a:off x="4291684" y="4792499"/>
            <a:ext cx="108000" cy="28800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4BAFB314-8BB7-4F00-8A88-E1398C7B1FB1}"/>
              </a:ext>
            </a:extLst>
          </p:cNvPr>
          <p:cNvCxnSpPr>
            <a:cxnSpLocks/>
          </p:cNvCxnSpPr>
          <p:nvPr/>
        </p:nvCxnSpPr>
        <p:spPr>
          <a:xfrm>
            <a:off x="4716806" y="4784477"/>
            <a:ext cx="108000" cy="28800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A8379316-7641-4FAA-82AB-4C16F6B7823E}"/>
              </a:ext>
            </a:extLst>
          </p:cNvPr>
          <p:cNvCxnSpPr>
            <a:cxnSpLocks/>
          </p:cNvCxnSpPr>
          <p:nvPr/>
        </p:nvCxnSpPr>
        <p:spPr>
          <a:xfrm>
            <a:off x="7645809" y="4777019"/>
            <a:ext cx="108000" cy="28800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E70D4C47-4FC8-45A7-9F12-C5815D84F7A5}"/>
              </a:ext>
            </a:extLst>
          </p:cNvPr>
          <p:cNvCxnSpPr>
            <a:cxnSpLocks/>
          </p:cNvCxnSpPr>
          <p:nvPr/>
        </p:nvCxnSpPr>
        <p:spPr>
          <a:xfrm>
            <a:off x="8054879" y="4772341"/>
            <a:ext cx="108000" cy="28800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057182C2-5F8E-4F3D-BA0C-380C008544D8}"/>
              </a:ext>
            </a:extLst>
          </p:cNvPr>
          <p:cNvCxnSpPr>
            <a:cxnSpLocks/>
          </p:cNvCxnSpPr>
          <p:nvPr/>
        </p:nvCxnSpPr>
        <p:spPr>
          <a:xfrm>
            <a:off x="5944695" y="4814287"/>
            <a:ext cx="108000" cy="28800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530AE3C-A9DB-42BA-BCE7-2B720E80EE56}"/>
              </a:ext>
            </a:extLst>
          </p:cNvPr>
          <p:cNvCxnSpPr>
            <a:cxnSpLocks/>
          </p:cNvCxnSpPr>
          <p:nvPr/>
        </p:nvCxnSpPr>
        <p:spPr>
          <a:xfrm>
            <a:off x="6369809" y="4796909"/>
            <a:ext cx="108000" cy="28800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42D7FB06-DCAD-4BE8-BCAA-11B18770478C}"/>
              </a:ext>
            </a:extLst>
          </p:cNvPr>
          <p:cNvCxnSpPr>
            <a:cxnSpLocks/>
          </p:cNvCxnSpPr>
          <p:nvPr/>
        </p:nvCxnSpPr>
        <p:spPr>
          <a:xfrm>
            <a:off x="6791579" y="4792231"/>
            <a:ext cx="108000" cy="28800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F9E24D2C-8CCD-4719-9814-5ACCFB33D38C}"/>
              </a:ext>
            </a:extLst>
          </p:cNvPr>
          <p:cNvCxnSpPr>
            <a:cxnSpLocks/>
          </p:cNvCxnSpPr>
          <p:nvPr/>
        </p:nvCxnSpPr>
        <p:spPr>
          <a:xfrm>
            <a:off x="7229401" y="4784209"/>
            <a:ext cx="108000" cy="28800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F02BE2A-1691-491D-A786-D034A89A9F0E}"/>
              </a:ext>
            </a:extLst>
          </p:cNvPr>
          <p:cNvCxnSpPr>
            <a:cxnSpLocks/>
          </p:cNvCxnSpPr>
          <p:nvPr/>
        </p:nvCxnSpPr>
        <p:spPr>
          <a:xfrm>
            <a:off x="10124314" y="4782367"/>
            <a:ext cx="108000" cy="28800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3EBA4E7A-91F8-47A1-AB6C-B5D7A9D08BEF}"/>
              </a:ext>
            </a:extLst>
          </p:cNvPr>
          <p:cNvCxnSpPr>
            <a:cxnSpLocks/>
          </p:cNvCxnSpPr>
          <p:nvPr/>
        </p:nvCxnSpPr>
        <p:spPr>
          <a:xfrm>
            <a:off x="10533384" y="4790389"/>
            <a:ext cx="108000" cy="28800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F45845D-13A4-4EC2-A4CF-A4C36CEBC345}"/>
              </a:ext>
            </a:extLst>
          </p:cNvPr>
          <p:cNvCxnSpPr>
            <a:cxnSpLocks/>
          </p:cNvCxnSpPr>
          <p:nvPr/>
        </p:nvCxnSpPr>
        <p:spPr>
          <a:xfrm>
            <a:off x="8486700" y="4789155"/>
            <a:ext cx="108000" cy="28800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12D0C90-2370-42A3-B75F-48203A26EC16}"/>
              </a:ext>
            </a:extLst>
          </p:cNvPr>
          <p:cNvCxnSpPr>
            <a:cxnSpLocks/>
          </p:cNvCxnSpPr>
          <p:nvPr/>
        </p:nvCxnSpPr>
        <p:spPr>
          <a:xfrm>
            <a:off x="8911814" y="4771777"/>
            <a:ext cx="108000" cy="28800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02CCE069-CA62-4B71-9F0F-B31DDEF3DFBE}"/>
              </a:ext>
            </a:extLst>
          </p:cNvPr>
          <p:cNvCxnSpPr>
            <a:cxnSpLocks/>
          </p:cNvCxnSpPr>
          <p:nvPr/>
        </p:nvCxnSpPr>
        <p:spPr>
          <a:xfrm>
            <a:off x="9320884" y="4779799"/>
            <a:ext cx="108000" cy="28800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B7771F19-28B0-4C91-A9A9-A4B66AC3514B}"/>
              </a:ext>
            </a:extLst>
          </p:cNvPr>
          <p:cNvCxnSpPr>
            <a:cxnSpLocks/>
          </p:cNvCxnSpPr>
          <p:nvPr/>
        </p:nvCxnSpPr>
        <p:spPr>
          <a:xfrm>
            <a:off x="9746006" y="4771777"/>
            <a:ext cx="108000" cy="28800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B0830679-9858-46A5-9283-E622527C8609}"/>
              </a:ext>
            </a:extLst>
          </p:cNvPr>
          <p:cNvCxnSpPr>
            <a:cxnSpLocks/>
          </p:cNvCxnSpPr>
          <p:nvPr/>
        </p:nvCxnSpPr>
        <p:spPr>
          <a:xfrm>
            <a:off x="10952484" y="4790389"/>
            <a:ext cx="108000" cy="28800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E7327D4-1C57-4E48-83C1-72F402AF044D}"/>
              </a:ext>
            </a:extLst>
          </p:cNvPr>
          <p:cNvCxnSpPr>
            <a:cxnSpLocks/>
          </p:cNvCxnSpPr>
          <p:nvPr/>
        </p:nvCxnSpPr>
        <p:spPr>
          <a:xfrm>
            <a:off x="420635" y="4806545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A6E73A0-DE1F-4A1F-978E-B73F14A3DFFB}"/>
              </a:ext>
            </a:extLst>
          </p:cNvPr>
          <p:cNvCxnSpPr>
            <a:cxnSpLocks/>
          </p:cNvCxnSpPr>
          <p:nvPr/>
        </p:nvCxnSpPr>
        <p:spPr>
          <a:xfrm>
            <a:off x="834290" y="4799286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ED236C7-ABA1-4CBF-9B82-9B008200895B}"/>
              </a:ext>
            </a:extLst>
          </p:cNvPr>
          <p:cNvCxnSpPr>
            <a:cxnSpLocks/>
          </p:cNvCxnSpPr>
          <p:nvPr/>
        </p:nvCxnSpPr>
        <p:spPr>
          <a:xfrm>
            <a:off x="1269723" y="4799285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F9BDB94-4B41-4A8E-B806-01967A6C6E3E}"/>
              </a:ext>
            </a:extLst>
          </p:cNvPr>
          <p:cNvCxnSpPr>
            <a:cxnSpLocks/>
          </p:cNvCxnSpPr>
          <p:nvPr/>
        </p:nvCxnSpPr>
        <p:spPr>
          <a:xfrm>
            <a:off x="1683378" y="4806540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6E8AFA9-3740-40CC-8140-FB383D482EB9}"/>
              </a:ext>
            </a:extLst>
          </p:cNvPr>
          <p:cNvCxnSpPr>
            <a:cxnSpLocks/>
          </p:cNvCxnSpPr>
          <p:nvPr/>
        </p:nvCxnSpPr>
        <p:spPr>
          <a:xfrm>
            <a:off x="2082517" y="4799288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23C65B1-1AC7-4F6C-A65C-B27F7B1C139D}"/>
              </a:ext>
            </a:extLst>
          </p:cNvPr>
          <p:cNvCxnSpPr>
            <a:cxnSpLocks/>
          </p:cNvCxnSpPr>
          <p:nvPr/>
        </p:nvCxnSpPr>
        <p:spPr>
          <a:xfrm>
            <a:off x="2496172" y="4806543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A9B6294-9511-4C2C-BCC4-066636D5740E}"/>
              </a:ext>
            </a:extLst>
          </p:cNvPr>
          <p:cNvCxnSpPr>
            <a:cxnSpLocks/>
          </p:cNvCxnSpPr>
          <p:nvPr/>
        </p:nvCxnSpPr>
        <p:spPr>
          <a:xfrm>
            <a:off x="2931605" y="4806542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2E0EB59-8F0A-4351-BAF8-152D90111AB9}"/>
              </a:ext>
            </a:extLst>
          </p:cNvPr>
          <p:cNvCxnSpPr>
            <a:cxnSpLocks/>
          </p:cNvCxnSpPr>
          <p:nvPr/>
        </p:nvCxnSpPr>
        <p:spPr>
          <a:xfrm>
            <a:off x="3345260" y="4799283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9755E6E-1380-4229-807E-8672B9AF6AE0}"/>
              </a:ext>
            </a:extLst>
          </p:cNvPr>
          <p:cNvCxnSpPr>
            <a:cxnSpLocks/>
          </p:cNvCxnSpPr>
          <p:nvPr/>
        </p:nvCxnSpPr>
        <p:spPr>
          <a:xfrm>
            <a:off x="3751662" y="4799290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3AD2D98-C131-44A7-B840-03B7531B7AE6}"/>
              </a:ext>
            </a:extLst>
          </p:cNvPr>
          <p:cNvCxnSpPr>
            <a:cxnSpLocks/>
          </p:cNvCxnSpPr>
          <p:nvPr/>
        </p:nvCxnSpPr>
        <p:spPr>
          <a:xfrm>
            <a:off x="4165317" y="4806545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57AA4A3-56AA-4E37-9F5C-726A9902BD88}"/>
              </a:ext>
            </a:extLst>
          </p:cNvPr>
          <p:cNvCxnSpPr>
            <a:cxnSpLocks/>
          </p:cNvCxnSpPr>
          <p:nvPr/>
        </p:nvCxnSpPr>
        <p:spPr>
          <a:xfrm>
            <a:off x="4600750" y="4806544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FFE8FD4-1AA3-4E4C-9CF2-DF896F758B09}"/>
              </a:ext>
            </a:extLst>
          </p:cNvPr>
          <p:cNvCxnSpPr>
            <a:cxnSpLocks/>
          </p:cNvCxnSpPr>
          <p:nvPr/>
        </p:nvCxnSpPr>
        <p:spPr>
          <a:xfrm>
            <a:off x="6262632" y="4813801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3B4E1FF-40C3-4E2D-AB0C-5FFF8AF353EA}"/>
              </a:ext>
            </a:extLst>
          </p:cNvPr>
          <p:cNvCxnSpPr>
            <a:cxnSpLocks/>
          </p:cNvCxnSpPr>
          <p:nvPr/>
        </p:nvCxnSpPr>
        <p:spPr>
          <a:xfrm>
            <a:off x="6676287" y="4806542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53C3715-BAFC-498A-85F4-CE784DAE516A}"/>
              </a:ext>
            </a:extLst>
          </p:cNvPr>
          <p:cNvCxnSpPr>
            <a:cxnSpLocks/>
          </p:cNvCxnSpPr>
          <p:nvPr/>
        </p:nvCxnSpPr>
        <p:spPr>
          <a:xfrm>
            <a:off x="7118985" y="4799285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E1E2BF8-1020-4F4E-AFC8-85A893867A48}"/>
              </a:ext>
            </a:extLst>
          </p:cNvPr>
          <p:cNvCxnSpPr>
            <a:cxnSpLocks/>
          </p:cNvCxnSpPr>
          <p:nvPr/>
        </p:nvCxnSpPr>
        <p:spPr>
          <a:xfrm>
            <a:off x="7532640" y="4792026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7509512-1259-4FF0-8213-DA6B0E38CD76}"/>
              </a:ext>
            </a:extLst>
          </p:cNvPr>
          <p:cNvCxnSpPr>
            <a:cxnSpLocks/>
          </p:cNvCxnSpPr>
          <p:nvPr/>
        </p:nvCxnSpPr>
        <p:spPr>
          <a:xfrm>
            <a:off x="7968073" y="4792025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B28349F-D374-4134-9D67-2BE345992CD9}"/>
              </a:ext>
            </a:extLst>
          </p:cNvPr>
          <p:cNvCxnSpPr>
            <a:cxnSpLocks/>
          </p:cNvCxnSpPr>
          <p:nvPr/>
        </p:nvCxnSpPr>
        <p:spPr>
          <a:xfrm>
            <a:off x="8381728" y="4799280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90B1B89-6920-437C-8A8D-04B5E9F7288F}"/>
              </a:ext>
            </a:extLst>
          </p:cNvPr>
          <p:cNvCxnSpPr>
            <a:cxnSpLocks/>
          </p:cNvCxnSpPr>
          <p:nvPr/>
        </p:nvCxnSpPr>
        <p:spPr>
          <a:xfrm>
            <a:off x="8780867" y="4792028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D2F3C06-A39A-48EA-BE41-82F67DF1301E}"/>
              </a:ext>
            </a:extLst>
          </p:cNvPr>
          <p:cNvCxnSpPr>
            <a:cxnSpLocks/>
          </p:cNvCxnSpPr>
          <p:nvPr/>
        </p:nvCxnSpPr>
        <p:spPr>
          <a:xfrm>
            <a:off x="9194522" y="4799283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B6B176C-842F-4C40-9C0C-63267D265A58}"/>
              </a:ext>
            </a:extLst>
          </p:cNvPr>
          <p:cNvCxnSpPr>
            <a:cxnSpLocks/>
          </p:cNvCxnSpPr>
          <p:nvPr/>
        </p:nvCxnSpPr>
        <p:spPr>
          <a:xfrm>
            <a:off x="9629955" y="4799282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16F2167-051C-4075-AC9D-7E592F52031F}"/>
              </a:ext>
            </a:extLst>
          </p:cNvPr>
          <p:cNvCxnSpPr>
            <a:cxnSpLocks/>
          </p:cNvCxnSpPr>
          <p:nvPr/>
        </p:nvCxnSpPr>
        <p:spPr>
          <a:xfrm>
            <a:off x="10043610" y="4792023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389CC90-7CA7-4B44-83C5-981C1BF7669D}"/>
              </a:ext>
            </a:extLst>
          </p:cNvPr>
          <p:cNvCxnSpPr>
            <a:cxnSpLocks/>
          </p:cNvCxnSpPr>
          <p:nvPr/>
        </p:nvCxnSpPr>
        <p:spPr>
          <a:xfrm>
            <a:off x="10450012" y="4792030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845A5AF-B21C-4CF9-B254-95E102AD3B5C}"/>
              </a:ext>
            </a:extLst>
          </p:cNvPr>
          <p:cNvCxnSpPr>
            <a:cxnSpLocks/>
          </p:cNvCxnSpPr>
          <p:nvPr/>
        </p:nvCxnSpPr>
        <p:spPr>
          <a:xfrm>
            <a:off x="10863667" y="4799285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486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DBF5648-F44A-4F14-AC5D-06EB4D258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653" y="169750"/>
            <a:ext cx="8136835" cy="68332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31E932-1A0D-4D29-B0F6-130895889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15" y="375025"/>
            <a:ext cx="2150523" cy="3053975"/>
          </a:xfrm>
          <a:prstGeom prst="rect">
            <a:avLst/>
          </a:prstGeom>
        </p:spPr>
      </p:pic>
      <p:sp>
        <p:nvSpPr>
          <p:cNvPr id="12" name="Arrow: Bent 11">
            <a:extLst>
              <a:ext uri="{FF2B5EF4-FFF2-40B4-BE49-F238E27FC236}">
                <a16:creationId xmlns:a16="http://schemas.microsoft.com/office/drawing/2014/main" id="{D4D64FAB-3B4B-410D-90AE-94E9FCF9B936}"/>
              </a:ext>
            </a:extLst>
          </p:cNvPr>
          <p:cNvSpPr/>
          <p:nvPr/>
        </p:nvSpPr>
        <p:spPr>
          <a:xfrm rot="10800000" flipH="1">
            <a:off x="1642506" y="3506849"/>
            <a:ext cx="1542487" cy="838200"/>
          </a:xfrm>
          <a:prstGeom prst="bentArrow">
            <a:avLst>
              <a:gd name="adj1" fmla="val 37018"/>
              <a:gd name="adj2" fmla="val 39723"/>
              <a:gd name="adj3" fmla="val 50000"/>
              <a:gd name="adj4" fmla="val 74454"/>
            </a:avLst>
          </a:prstGeom>
          <a:solidFill>
            <a:srgbClr val="AF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723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DBF5648-F44A-4F14-AC5D-06EB4D258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653" y="169750"/>
            <a:ext cx="8136835" cy="68332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31E932-1A0D-4D29-B0F6-130895889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15" y="375025"/>
            <a:ext cx="2150523" cy="3053975"/>
          </a:xfrm>
          <a:prstGeom prst="rect">
            <a:avLst/>
          </a:prstGeom>
        </p:spPr>
      </p:pic>
      <p:sp>
        <p:nvSpPr>
          <p:cNvPr id="12" name="Arrow: Bent 11">
            <a:extLst>
              <a:ext uri="{FF2B5EF4-FFF2-40B4-BE49-F238E27FC236}">
                <a16:creationId xmlns:a16="http://schemas.microsoft.com/office/drawing/2014/main" id="{D4D64FAB-3B4B-410D-90AE-94E9FCF9B936}"/>
              </a:ext>
            </a:extLst>
          </p:cNvPr>
          <p:cNvSpPr/>
          <p:nvPr/>
        </p:nvSpPr>
        <p:spPr>
          <a:xfrm rot="10800000" flipH="1">
            <a:off x="1642506" y="3506849"/>
            <a:ext cx="1542487" cy="838200"/>
          </a:xfrm>
          <a:prstGeom prst="bentArrow">
            <a:avLst>
              <a:gd name="adj1" fmla="val 37018"/>
              <a:gd name="adj2" fmla="val 39723"/>
              <a:gd name="adj3" fmla="val 50000"/>
              <a:gd name="adj4" fmla="val 74454"/>
            </a:avLst>
          </a:prstGeom>
          <a:solidFill>
            <a:srgbClr val="AF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EE56A9-0B67-4DEB-BC63-D16CB2DDD4C7}"/>
              </a:ext>
            </a:extLst>
          </p:cNvPr>
          <p:cNvSpPr txBox="1"/>
          <p:nvPr/>
        </p:nvSpPr>
        <p:spPr>
          <a:xfrm>
            <a:off x="4166627" y="1541102"/>
            <a:ext cx="4115685" cy="464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100" dirty="0">
                <a:solidFill>
                  <a:srgbClr val="860000"/>
                </a:solidFill>
              </a:rPr>
              <a:t>weight</a:t>
            </a:r>
            <a:r>
              <a:rPr lang="de-DE" sz="2100" dirty="0">
                <a:solidFill>
                  <a:srgbClr val="860000"/>
                </a:solidFill>
              </a:rPr>
              <a:t>_one_child </a:t>
            </a:r>
            <a:r>
              <a:rPr lang="de-DE" sz="2100" dirty="0"/>
              <a:t>=</a:t>
            </a:r>
            <a:r>
              <a:rPr lang="de-DE" sz="2100" dirty="0">
                <a:solidFill>
                  <a:srgbClr val="860000"/>
                </a:solidFill>
              </a:rPr>
              <a:t> </a:t>
            </a:r>
            <a:endParaRPr lang="en-GB" sz="2100" dirty="0">
              <a:solidFill>
                <a:srgbClr val="8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778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DBF5648-F44A-4F14-AC5D-06EB4D258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653" y="169750"/>
            <a:ext cx="8136835" cy="68332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31E932-1A0D-4D29-B0F6-130895889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15" y="375025"/>
            <a:ext cx="2150523" cy="3053975"/>
          </a:xfrm>
          <a:prstGeom prst="rect">
            <a:avLst/>
          </a:prstGeom>
        </p:spPr>
      </p:pic>
      <p:sp>
        <p:nvSpPr>
          <p:cNvPr id="12" name="Arrow: Bent 11">
            <a:extLst>
              <a:ext uri="{FF2B5EF4-FFF2-40B4-BE49-F238E27FC236}">
                <a16:creationId xmlns:a16="http://schemas.microsoft.com/office/drawing/2014/main" id="{D4D64FAB-3B4B-410D-90AE-94E9FCF9B936}"/>
              </a:ext>
            </a:extLst>
          </p:cNvPr>
          <p:cNvSpPr/>
          <p:nvPr/>
        </p:nvSpPr>
        <p:spPr>
          <a:xfrm rot="10800000" flipH="1">
            <a:off x="1642506" y="3506849"/>
            <a:ext cx="1542487" cy="838200"/>
          </a:xfrm>
          <a:prstGeom prst="bentArrow">
            <a:avLst>
              <a:gd name="adj1" fmla="val 37018"/>
              <a:gd name="adj2" fmla="val 39723"/>
              <a:gd name="adj3" fmla="val 50000"/>
              <a:gd name="adj4" fmla="val 74454"/>
            </a:avLst>
          </a:prstGeom>
          <a:solidFill>
            <a:srgbClr val="AF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EE56A9-0B67-4DEB-BC63-D16CB2DDD4C7}"/>
              </a:ext>
            </a:extLst>
          </p:cNvPr>
          <p:cNvSpPr txBox="1"/>
          <p:nvPr/>
        </p:nvSpPr>
        <p:spPr>
          <a:xfrm>
            <a:off x="4166627" y="1541102"/>
            <a:ext cx="4115685" cy="464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100" dirty="0">
                <a:solidFill>
                  <a:srgbClr val="860000"/>
                </a:solidFill>
              </a:rPr>
              <a:t>weight</a:t>
            </a:r>
            <a:r>
              <a:rPr lang="de-DE" sz="2100" dirty="0">
                <a:solidFill>
                  <a:srgbClr val="860000"/>
                </a:solidFill>
              </a:rPr>
              <a:t>_one_child </a:t>
            </a:r>
            <a:r>
              <a:rPr lang="de-DE" sz="2100" dirty="0"/>
              <a:t>=</a:t>
            </a:r>
            <a:r>
              <a:rPr lang="de-DE" sz="2100" dirty="0">
                <a:solidFill>
                  <a:srgbClr val="860000"/>
                </a:solidFill>
              </a:rPr>
              <a:t> </a:t>
            </a:r>
            <a:endParaRPr lang="en-GB" sz="2100" dirty="0">
              <a:solidFill>
                <a:srgbClr val="86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0405B0-EFB3-4062-9D3F-7DFF108ECDF5}"/>
              </a:ext>
            </a:extLst>
          </p:cNvPr>
          <p:cNvSpPr txBox="1"/>
          <p:nvPr/>
        </p:nvSpPr>
        <p:spPr>
          <a:xfrm>
            <a:off x="4143447" y="2038550"/>
            <a:ext cx="4146884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100" dirty="0">
                <a:solidFill>
                  <a:srgbClr val="860000"/>
                </a:solidFill>
              </a:rPr>
              <a:t>weight</a:t>
            </a:r>
            <a:r>
              <a:rPr lang="de-DE" sz="2100" dirty="0">
                <a:solidFill>
                  <a:srgbClr val="860000"/>
                </a:solidFill>
              </a:rPr>
              <a:t>_two_children </a:t>
            </a:r>
            <a:r>
              <a:rPr lang="de-DE" sz="2100" dirty="0"/>
              <a:t>= </a:t>
            </a: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3223637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DBF5648-F44A-4F14-AC5D-06EB4D258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653" y="169750"/>
            <a:ext cx="8136835" cy="68332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31E932-1A0D-4D29-B0F6-130895889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15" y="375025"/>
            <a:ext cx="2150523" cy="3053975"/>
          </a:xfrm>
          <a:prstGeom prst="rect">
            <a:avLst/>
          </a:prstGeom>
        </p:spPr>
      </p:pic>
      <p:sp>
        <p:nvSpPr>
          <p:cNvPr id="12" name="Arrow: Bent 11">
            <a:extLst>
              <a:ext uri="{FF2B5EF4-FFF2-40B4-BE49-F238E27FC236}">
                <a16:creationId xmlns:a16="http://schemas.microsoft.com/office/drawing/2014/main" id="{D4D64FAB-3B4B-410D-90AE-94E9FCF9B936}"/>
              </a:ext>
            </a:extLst>
          </p:cNvPr>
          <p:cNvSpPr/>
          <p:nvPr/>
        </p:nvSpPr>
        <p:spPr>
          <a:xfrm rot="10800000" flipH="1">
            <a:off x="1642506" y="3506849"/>
            <a:ext cx="1542487" cy="838200"/>
          </a:xfrm>
          <a:prstGeom prst="bentArrow">
            <a:avLst>
              <a:gd name="adj1" fmla="val 37018"/>
              <a:gd name="adj2" fmla="val 39723"/>
              <a:gd name="adj3" fmla="val 50000"/>
              <a:gd name="adj4" fmla="val 74454"/>
            </a:avLst>
          </a:prstGeom>
          <a:solidFill>
            <a:srgbClr val="AF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EE56A9-0B67-4DEB-BC63-D16CB2DDD4C7}"/>
              </a:ext>
            </a:extLst>
          </p:cNvPr>
          <p:cNvSpPr txBox="1"/>
          <p:nvPr/>
        </p:nvSpPr>
        <p:spPr>
          <a:xfrm>
            <a:off x="4166627" y="1541102"/>
            <a:ext cx="4115685" cy="464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100" dirty="0">
                <a:solidFill>
                  <a:srgbClr val="860000"/>
                </a:solidFill>
              </a:rPr>
              <a:t>weight</a:t>
            </a:r>
            <a:r>
              <a:rPr lang="de-DE" sz="2100" dirty="0">
                <a:solidFill>
                  <a:srgbClr val="860000"/>
                </a:solidFill>
              </a:rPr>
              <a:t>_one_child </a:t>
            </a:r>
            <a:r>
              <a:rPr lang="de-DE" sz="2100" dirty="0"/>
              <a:t>=</a:t>
            </a:r>
            <a:r>
              <a:rPr lang="de-DE" sz="2100" dirty="0">
                <a:solidFill>
                  <a:srgbClr val="860000"/>
                </a:solidFill>
              </a:rPr>
              <a:t> </a:t>
            </a:r>
            <a:endParaRPr lang="en-GB" sz="2100" dirty="0">
              <a:solidFill>
                <a:srgbClr val="86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0405B0-EFB3-4062-9D3F-7DFF108ECDF5}"/>
              </a:ext>
            </a:extLst>
          </p:cNvPr>
          <p:cNvSpPr txBox="1"/>
          <p:nvPr/>
        </p:nvSpPr>
        <p:spPr>
          <a:xfrm>
            <a:off x="4143447" y="2038550"/>
            <a:ext cx="4146884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100" dirty="0">
                <a:solidFill>
                  <a:srgbClr val="860000"/>
                </a:solidFill>
              </a:rPr>
              <a:t>weight</a:t>
            </a:r>
            <a:r>
              <a:rPr lang="de-DE" sz="2100" dirty="0">
                <a:solidFill>
                  <a:srgbClr val="860000"/>
                </a:solidFill>
              </a:rPr>
              <a:t>_two_children </a:t>
            </a:r>
            <a:r>
              <a:rPr lang="de-DE" sz="2100" dirty="0"/>
              <a:t>= </a:t>
            </a:r>
            <a:endParaRPr lang="en-GB" sz="2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8D997C-16F0-4C3E-81DC-B170E43CE7F7}"/>
              </a:ext>
            </a:extLst>
          </p:cNvPr>
          <p:cNvSpPr txBox="1"/>
          <p:nvPr/>
        </p:nvSpPr>
        <p:spPr>
          <a:xfrm>
            <a:off x="4143447" y="2536698"/>
            <a:ext cx="4115685" cy="482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100" dirty="0">
                <a:solidFill>
                  <a:srgbClr val="860000"/>
                </a:solidFill>
              </a:rPr>
              <a:t>weight</a:t>
            </a:r>
            <a:r>
              <a:rPr lang="de-DE" sz="2100" dirty="0">
                <a:solidFill>
                  <a:srgbClr val="860000"/>
                </a:solidFill>
              </a:rPr>
              <a:t>_more_than_two_children </a:t>
            </a:r>
            <a:r>
              <a:rPr lang="de-DE" sz="2100" dirty="0"/>
              <a:t>= </a:t>
            </a:r>
            <a:endParaRPr lang="en-GB" sz="2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5737C3-E134-4B59-BFC1-11EA0A044F36}"/>
              </a:ext>
            </a:extLst>
          </p:cNvPr>
          <p:cNvSpPr txBox="1"/>
          <p:nvPr/>
        </p:nvSpPr>
        <p:spPr>
          <a:xfrm>
            <a:off x="4166627" y="3052048"/>
            <a:ext cx="4092505" cy="46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100" dirty="0">
                <a:solidFill>
                  <a:srgbClr val="860000"/>
                </a:solidFill>
              </a:rPr>
              <a:t>weight</a:t>
            </a:r>
            <a:r>
              <a:rPr lang="de-DE" sz="2100" dirty="0">
                <a:solidFill>
                  <a:srgbClr val="860000"/>
                </a:solidFill>
              </a:rPr>
              <a:t>_married </a:t>
            </a:r>
            <a:r>
              <a:rPr lang="de-DE" sz="2100" dirty="0"/>
              <a:t>= </a:t>
            </a:r>
            <a:endParaRPr lang="en-GB" sz="21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35E0B9-0885-41AB-9C24-6A509E0B5A30}"/>
              </a:ext>
            </a:extLst>
          </p:cNvPr>
          <p:cNvSpPr txBox="1"/>
          <p:nvPr/>
        </p:nvSpPr>
        <p:spPr>
          <a:xfrm>
            <a:off x="4166627" y="3547534"/>
            <a:ext cx="4092505" cy="46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100" dirty="0">
                <a:solidFill>
                  <a:srgbClr val="860000"/>
                </a:solidFill>
              </a:rPr>
              <a:t>weight</a:t>
            </a:r>
            <a:r>
              <a:rPr lang="de-DE" sz="2100" dirty="0">
                <a:solidFill>
                  <a:srgbClr val="860000"/>
                </a:solidFill>
              </a:rPr>
              <a:t>_age </a:t>
            </a:r>
            <a:r>
              <a:rPr lang="de-DE" sz="2100" dirty="0"/>
              <a:t>= </a:t>
            </a:r>
            <a:endParaRPr lang="en-GB" sz="21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5D1BA0-F002-46F9-8A78-9FCFACE0B29D}"/>
              </a:ext>
            </a:extLst>
          </p:cNvPr>
          <p:cNvSpPr txBox="1"/>
          <p:nvPr/>
        </p:nvSpPr>
        <p:spPr>
          <a:xfrm>
            <a:off x="4166627" y="4052279"/>
            <a:ext cx="4092505" cy="46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100" dirty="0">
                <a:solidFill>
                  <a:srgbClr val="860000"/>
                </a:solidFill>
              </a:rPr>
              <a:t>weight</a:t>
            </a:r>
            <a:r>
              <a:rPr lang="de-DE" sz="2100" dirty="0">
                <a:solidFill>
                  <a:srgbClr val="860000"/>
                </a:solidFill>
              </a:rPr>
              <a:t>_age_squared </a:t>
            </a:r>
            <a:r>
              <a:rPr lang="de-DE" sz="2100" dirty="0"/>
              <a:t>= </a:t>
            </a: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2037065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259DE9-E69E-4B9C-8202-DA1ED873D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813" y="1217703"/>
            <a:ext cx="2837918" cy="14981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0A8B2C-B9B2-44FA-9013-22F2584AE573}"/>
              </a:ext>
            </a:extLst>
          </p:cNvPr>
          <p:cNvSpPr txBox="1"/>
          <p:nvPr/>
        </p:nvSpPr>
        <p:spPr>
          <a:xfrm>
            <a:off x="441047" y="240632"/>
            <a:ext cx="4748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Traditional approach:</a:t>
            </a:r>
            <a:endParaRPr lang="en-GB" sz="4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D04E13-6AE1-45EA-9302-A650BDD67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4604" y="1392677"/>
            <a:ext cx="1812127" cy="178242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AACFB87-1DD0-41B8-A369-A1FA2427D419}"/>
              </a:ext>
            </a:extLst>
          </p:cNvPr>
          <p:cNvSpPr txBox="1"/>
          <p:nvPr/>
        </p:nvSpPr>
        <p:spPr>
          <a:xfrm>
            <a:off x="8306706" y="1038361"/>
            <a:ext cx="47484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>
                <a:solidFill>
                  <a:srgbClr val="860000"/>
                </a:solidFill>
                <a:latin typeface="+mj-lt"/>
              </a:rPr>
              <a:t>weight_one_child</a:t>
            </a:r>
          </a:p>
          <a:p>
            <a:r>
              <a:rPr lang="de-DE" sz="2200" dirty="0">
                <a:solidFill>
                  <a:srgbClr val="860000"/>
                </a:solidFill>
                <a:latin typeface="+mj-lt"/>
              </a:rPr>
              <a:t>weight_two_children</a:t>
            </a:r>
          </a:p>
          <a:p>
            <a:r>
              <a:rPr lang="de-DE" sz="2200" dirty="0">
                <a:solidFill>
                  <a:srgbClr val="860000"/>
                </a:solidFill>
                <a:latin typeface="+mj-lt"/>
              </a:rPr>
              <a:t>weight_more_than_two_children</a:t>
            </a:r>
          </a:p>
          <a:p>
            <a:r>
              <a:rPr lang="de-DE" sz="2200" dirty="0">
                <a:solidFill>
                  <a:srgbClr val="860000"/>
                </a:solidFill>
                <a:latin typeface="+mj-lt"/>
              </a:rPr>
              <a:t>weight_married</a:t>
            </a:r>
          </a:p>
          <a:p>
            <a:r>
              <a:rPr lang="de-DE" sz="2200" dirty="0">
                <a:solidFill>
                  <a:srgbClr val="860000"/>
                </a:solidFill>
                <a:latin typeface="+mj-lt"/>
              </a:rPr>
              <a:t>weight_age</a:t>
            </a:r>
            <a:br>
              <a:rPr lang="de-DE" sz="2200" dirty="0">
                <a:solidFill>
                  <a:srgbClr val="860000"/>
                </a:solidFill>
                <a:latin typeface="+mj-lt"/>
              </a:rPr>
            </a:br>
            <a:r>
              <a:rPr lang="de-DE" sz="2200" dirty="0">
                <a:solidFill>
                  <a:srgbClr val="860000"/>
                </a:solidFill>
                <a:latin typeface="+mj-lt"/>
              </a:rPr>
              <a:t>weight_age_squared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71F82855-ADD4-4915-A6CA-F30067C5FD0D}"/>
              </a:ext>
            </a:extLst>
          </p:cNvPr>
          <p:cNvSpPr/>
          <p:nvPr/>
        </p:nvSpPr>
        <p:spPr>
          <a:xfrm>
            <a:off x="7407400" y="1696767"/>
            <a:ext cx="612000" cy="54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88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259DE9-E69E-4B9C-8202-DA1ED873D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813" y="1217703"/>
            <a:ext cx="2837918" cy="14981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0A8B2C-B9B2-44FA-9013-22F2584AE573}"/>
              </a:ext>
            </a:extLst>
          </p:cNvPr>
          <p:cNvSpPr txBox="1"/>
          <p:nvPr/>
        </p:nvSpPr>
        <p:spPr>
          <a:xfrm>
            <a:off x="441047" y="240632"/>
            <a:ext cx="4748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Traditional approach:</a:t>
            </a:r>
            <a:endParaRPr lang="en-GB" sz="4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D04E13-6AE1-45EA-9302-A650BDD67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4604" y="1392677"/>
            <a:ext cx="1812127" cy="17824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29AEAA2-666F-4B09-9880-40ECC45C6D54}"/>
              </a:ext>
            </a:extLst>
          </p:cNvPr>
          <p:cNvSpPr txBox="1"/>
          <p:nvPr/>
        </p:nvSpPr>
        <p:spPr>
          <a:xfrm>
            <a:off x="441047" y="3644620"/>
            <a:ext cx="6815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Tree of Knowledge‘s approach:</a:t>
            </a:r>
            <a:endParaRPr lang="en-GB" sz="4000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A9A5CFF0-DDDD-4301-ABF3-DDA5BB072AA5}"/>
              </a:ext>
            </a:extLst>
          </p:cNvPr>
          <p:cNvSpPr/>
          <p:nvPr/>
        </p:nvSpPr>
        <p:spPr>
          <a:xfrm>
            <a:off x="7407400" y="5236815"/>
            <a:ext cx="612000" cy="54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ACFB87-1DD0-41B8-A369-A1FA2427D419}"/>
              </a:ext>
            </a:extLst>
          </p:cNvPr>
          <p:cNvSpPr txBox="1"/>
          <p:nvPr/>
        </p:nvSpPr>
        <p:spPr>
          <a:xfrm>
            <a:off x="8306706" y="1038361"/>
            <a:ext cx="47484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>
                <a:solidFill>
                  <a:srgbClr val="860000"/>
                </a:solidFill>
                <a:latin typeface="+mj-lt"/>
              </a:rPr>
              <a:t>weight_one_child</a:t>
            </a:r>
          </a:p>
          <a:p>
            <a:r>
              <a:rPr lang="de-DE" sz="2200" dirty="0">
                <a:solidFill>
                  <a:srgbClr val="860000"/>
                </a:solidFill>
                <a:latin typeface="+mj-lt"/>
              </a:rPr>
              <a:t>weight_two_children</a:t>
            </a:r>
          </a:p>
          <a:p>
            <a:r>
              <a:rPr lang="de-DE" sz="2200" dirty="0">
                <a:solidFill>
                  <a:srgbClr val="860000"/>
                </a:solidFill>
                <a:latin typeface="+mj-lt"/>
              </a:rPr>
              <a:t>weight_more_than_two_children</a:t>
            </a:r>
          </a:p>
          <a:p>
            <a:r>
              <a:rPr lang="de-DE" sz="2200" dirty="0">
                <a:solidFill>
                  <a:srgbClr val="860000"/>
                </a:solidFill>
                <a:latin typeface="+mj-lt"/>
              </a:rPr>
              <a:t>weight_married</a:t>
            </a:r>
          </a:p>
          <a:p>
            <a:r>
              <a:rPr lang="de-DE" sz="2200" dirty="0">
                <a:solidFill>
                  <a:srgbClr val="860000"/>
                </a:solidFill>
                <a:latin typeface="+mj-lt"/>
              </a:rPr>
              <a:t>weight_age</a:t>
            </a:r>
            <a:br>
              <a:rPr lang="de-DE" sz="2200" dirty="0">
                <a:solidFill>
                  <a:srgbClr val="860000"/>
                </a:solidFill>
                <a:latin typeface="+mj-lt"/>
              </a:rPr>
            </a:br>
            <a:r>
              <a:rPr lang="de-DE" sz="2200" dirty="0">
                <a:solidFill>
                  <a:srgbClr val="860000"/>
                </a:solidFill>
                <a:latin typeface="+mj-lt"/>
              </a:rPr>
              <a:t>weight_age_squared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2615926-9A44-46BE-899A-EC217C78B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813" y="4655001"/>
            <a:ext cx="2837918" cy="149812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ED801E9-D636-42A7-A202-E7B280ABB16E}"/>
              </a:ext>
            </a:extLst>
          </p:cNvPr>
          <p:cNvSpPr txBox="1"/>
          <p:nvPr/>
        </p:nvSpPr>
        <p:spPr>
          <a:xfrm>
            <a:off x="8316562" y="4452902"/>
            <a:ext cx="47484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>
                <a:solidFill>
                  <a:srgbClr val="860000"/>
                </a:solidFill>
                <a:latin typeface="+mj-lt"/>
              </a:rPr>
              <a:t>weight_one_child</a:t>
            </a:r>
          </a:p>
          <a:p>
            <a:r>
              <a:rPr lang="de-DE" sz="2200" dirty="0">
                <a:solidFill>
                  <a:srgbClr val="860000"/>
                </a:solidFill>
                <a:latin typeface="+mj-lt"/>
              </a:rPr>
              <a:t>weight_two_children</a:t>
            </a:r>
          </a:p>
          <a:p>
            <a:r>
              <a:rPr lang="de-DE" sz="2200" dirty="0">
                <a:solidFill>
                  <a:srgbClr val="860000"/>
                </a:solidFill>
                <a:latin typeface="+mj-lt"/>
              </a:rPr>
              <a:t>weight_more_than_two_children</a:t>
            </a:r>
          </a:p>
          <a:p>
            <a:r>
              <a:rPr lang="de-DE" sz="2200" dirty="0">
                <a:solidFill>
                  <a:srgbClr val="860000"/>
                </a:solidFill>
                <a:latin typeface="+mj-lt"/>
              </a:rPr>
              <a:t>weight_married</a:t>
            </a:r>
          </a:p>
          <a:p>
            <a:r>
              <a:rPr lang="de-DE" sz="2200" dirty="0">
                <a:solidFill>
                  <a:srgbClr val="860000"/>
                </a:solidFill>
                <a:latin typeface="+mj-lt"/>
              </a:rPr>
              <a:t>weight_age</a:t>
            </a:r>
            <a:br>
              <a:rPr lang="de-DE" sz="2200" dirty="0">
                <a:solidFill>
                  <a:srgbClr val="860000"/>
                </a:solidFill>
                <a:latin typeface="+mj-lt"/>
              </a:rPr>
            </a:br>
            <a:r>
              <a:rPr lang="de-DE" sz="2200" dirty="0">
                <a:solidFill>
                  <a:srgbClr val="860000"/>
                </a:solidFill>
                <a:latin typeface="+mj-lt"/>
              </a:rPr>
              <a:t>weight_age_squared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2D4B7BE-E157-4686-96C2-717345CBFB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8" y="4604706"/>
            <a:ext cx="3519159" cy="16817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3DD9813-6328-4FA6-8956-CCE64C1E38BC}"/>
              </a:ext>
            </a:extLst>
          </p:cNvPr>
          <p:cNvCxnSpPr>
            <a:cxnSpLocks/>
          </p:cNvCxnSpPr>
          <p:nvPr/>
        </p:nvCxnSpPr>
        <p:spPr>
          <a:xfrm>
            <a:off x="3388428" y="5356931"/>
            <a:ext cx="1231057" cy="0"/>
          </a:xfrm>
          <a:prstGeom prst="straightConnector1">
            <a:avLst/>
          </a:prstGeom>
          <a:ln w="1016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71F82855-ADD4-4915-A6CA-F30067C5FD0D}"/>
              </a:ext>
            </a:extLst>
          </p:cNvPr>
          <p:cNvSpPr/>
          <p:nvPr/>
        </p:nvSpPr>
        <p:spPr>
          <a:xfrm>
            <a:off x="7407400" y="1696767"/>
            <a:ext cx="612000" cy="54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959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3087B0-FC14-41DF-9A4E-FFAFB9FBE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173" y="113214"/>
            <a:ext cx="4669766" cy="66315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FCBC8A-E86C-400D-95BF-31D7D35BD7D9}"/>
              </a:ext>
            </a:extLst>
          </p:cNvPr>
          <p:cNvSpPr txBox="1"/>
          <p:nvPr/>
        </p:nvSpPr>
        <p:spPr>
          <a:xfrm>
            <a:off x="6197017" y="5346970"/>
            <a:ext cx="5844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Bonin, Holger, Friedhelm Pfeiffer, Karsten Reuß, und Holger Stichnoth. 2013. </a:t>
            </a:r>
            <a:r>
              <a:rPr lang="de-DE" b="0" i="1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Mikrosimulation ausgewählter ehe- und familienbezogener Leistungen im Lebenszyklus</a:t>
            </a:r>
            <a:r>
              <a:rPr lang="de-DE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Mannheim: Gutachten im Auftrag der Prognos AG.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957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259DE9-E69E-4B9C-8202-DA1ED873D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60" y="1763081"/>
            <a:ext cx="4919298" cy="25968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C83D16-D3F7-4B43-8D49-62CA32A94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637" y="1763080"/>
            <a:ext cx="4919294" cy="25968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C0652B0-3298-45E4-A301-28F83A72ACC6}"/>
              </a:ext>
            </a:extLst>
          </p:cNvPr>
          <p:cNvSpPr/>
          <p:nvPr/>
        </p:nvSpPr>
        <p:spPr>
          <a:xfrm>
            <a:off x="7736691" y="2419413"/>
            <a:ext cx="3087185" cy="10095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dirty="0"/>
              <a:t>Fertility rate </a:t>
            </a:r>
            <a:br>
              <a:rPr lang="de-DE" sz="2800" dirty="0"/>
            </a:br>
            <a:r>
              <a:rPr lang="de-DE" sz="2800" dirty="0"/>
              <a:t>by age of mother</a:t>
            </a:r>
            <a:endParaRPr lang="en-GB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3740E6-3D15-4F73-8444-271CA3D06E2C}"/>
              </a:ext>
            </a:extLst>
          </p:cNvPr>
          <p:cNvSpPr/>
          <p:nvPr/>
        </p:nvSpPr>
        <p:spPr>
          <a:xfrm>
            <a:off x="1540782" y="2419413"/>
            <a:ext cx="3129486" cy="145138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dirty="0"/>
              <a:t>National Longitudinal Survey of Youth (NLS)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63053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004CB46-229D-45CD-81CA-AFC2731E1DED}"/>
              </a:ext>
            </a:extLst>
          </p:cNvPr>
          <p:cNvSpPr/>
          <p:nvPr/>
        </p:nvSpPr>
        <p:spPr>
          <a:xfrm>
            <a:off x="408217" y="1256670"/>
            <a:ext cx="5784735" cy="3643943"/>
          </a:xfrm>
          <a:prstGeom prst="rect">
            <a:avLst/>
          </a:prstGeom>
          <a:solidFill>
            <a:srgbClr val="FFD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259DE9-E69E-4B9C-8202-DA1ED873D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60" y="1763081"/>
            <a:ext cx="4919298" cy="25968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C83D16-D3F7-4B43-8D49-62CA32A94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637" y="1763080"/>
            <a:ext cx="4919294" cy="259688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BA32093-1F7A-46D2-987E-8B39A1DF23A7}"/>
              </a:ext>
            </a:extLst>
          </p:cNvPr>
          <p:cNvSpPr/>
          <p:nvPr/>
        </p:nvSpPr>
        <p:spPr>
          <a:xfrm>
            <a:off x="7736691" y="2419413"/>
            <a:ext cx="3087185" cy="10095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dirty="0"/>
              <a:t>Fertility rate </a:t>
            </a:r>
            <a:br>
              <a:rPr lang="de-DE" sz="2800" dirty="0"/>
            </a:br>
            <a:r>
              <a:rPr lang="de-DE" sz="2800" dirty="0"/>
              <a:t>by age of mother</a:t>
            </a:r>
            <a:endParaRPr lang="en-GB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2267F9-C7BB-4CD9-8985-76B5C331EDF9}"/>
              </a:ext>
            </a:extLst>
          </p:cNvPr>
          <p:cNvSpPr/>
          <p:nvPr/>
        </p:nvSpPr>
        <p:spPr>
          <a:xfrm>
            <a:off x="1540782" y="2419413"/>
            <a:ext cx="3129486" cy="145138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dirty="0"/>
              <a:t>National Longitudinal Survey of Youth (NLS)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03430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DD6F2D-96E0-41B6-B1E9-F2AB0A489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662" y="1054855"/>
            <a:ext cx="10511988" cy="57417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8153C-6971-4808-8A79-56E6917F6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2740" y="6284073"/>
            <a:ext cx="1364777" cy="5125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A1B284-2731-4786-89B7-1EBB383CF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218" y="3519690"/>
            <a:ext cx="9003600" cy="16668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6B06F0-F562-48B0-A062-60AB23EC0A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3575" y="1332464"/>
            <a:ext cx="8978400" cy="15868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DE60AD8-721D-4F67-AB8E-92EC0CC64EC5}"/>
              </a:ext>
            </a:extLst>
          </p:cNvPr>
          <p:cNvSpPr txBox="1"/>
          <p:nvPr/>
        </p:nvSpPr>
        <p:spPr>
          <a:xfrm>
            <a:off x="2469872" y="237226"/>
            <a:ext cx="73629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First dataset:  </a:t>
            </a:r>
          </a:p>
          <a:p>
            <a:pPr algn="ctr"/>
            <a:r>
              <a:rPr lang="en-GB" sz="3200" dirty="0"/>
              <a:t>National Longitudinal Survey of Youth </a:t>
            </a:r>
            <a:r>
              <a:rPr lang="de-DE" sz="3200" dirty="0"/>
              <a:t>(NLS)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182205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DD6F2D-96E0-41B6-B1E9-F2AB0A489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662" y="1054855"/>
            <a:ext cx="10511988" cy="57417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8153C-6971-4808-8A79-56E6917F6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2740" y="6284073"/>
            <a:ext cx="1364777" cy="5125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3711DF-CD58-49B9-820C-57CE45CEF80E}"/>
              </a:ext>
            </a:extLst>
          </p:cNvPr>
          <p:cNvSpPr txBox="1"/>
          <p:nvPr/>
        </p:nvSpPr>
        <p:spPr>
          <a:xfrm>
            <a:off x="2469872" y="237226"/>
            <a:ext cx="73629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First dataset:  </a:t>
            </a:r>
          </a:p>
          <a:p>
            <a:pPr algn="ctr"/>
            <a:r>
              <a:rPr lang="en-GB" sz="3200" dirty="0"/>
              <a:t>National Longitudinal Survey of Youth </a:t>
            </a:r>
            <a:r>
              <a:rPr lang="de-DE" sz="3200" dirty="0"/>
              <a:t>(NLS)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117647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DD0410-21EC-4335-B511-F557261C9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76" y="1917187"/>
            <a:ext cx="11335187" cy="29661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ADFF66-F2AF-454F-9A8B-46CE481C5B7D}"/>
              </a:ext>
            </a:extLst>
          </p:cNvPr>
          <p:cNvSpPr txBox="1"/>
          <p:nvPr/>
        </p:nvSpPr>
        <p:spPr>
          <a:xfrm>
            <a:off x="2469872" y="237226"/>
            <a:ext cx="73629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First dataset:  </a:t>
            </a:r>
          </a:p>
          <a:p>
            <a:pPr algn="ctr"/>
            <a:r>
              <a:rPr lang="en-GB" sz="3200" dirty="0"/>
              <a:t>National Longitudinal Survey of Youth </a:t>
            </a:r>
            <a:r>
              <a:rPr lang="de-DE" sz="3200" dirty="0"/>
              <a:t>(NLS)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67665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004CB46-229D-45CD-81CA-AFC2731E1DED}"/>
              </a:ext>
            </a:extLst>
          </p:cNvPr>
          <p:cNvSpPr/>
          <p:nvPr/>
        </p:nvSpPr>
        <p:spPr>
          <a:xfrm>
            <a:off x="6286499" y="1256670"/>
            <a:ext cx="5784735" cy="3643943"/>
          </a:xfrm>
          <a:prstGeom prst="rect">
            <a:avLst/>
          </a:prstGeom>
          <a:solidFill>
            <a:srgbClr val="FFD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259DE9-E69E-4B9C-8202-DA1ED873D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60" y="1763081"/>
            <a:ext cx="4919298" cy="25968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C83D16-D3F7-4B43-8D49-62CA32A94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637" y="1763080"/>
            <a:ext cx="4919294" cy="25968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79E8486-0475-4BBE-A6BE-745FF518B940}"/>
              </a:ext>
            </a:extLst>
          </p:cNvPr>
          <p:cNvSpPr/>
          <p:nvPr/>
        </p:nvSpPr>
        <p:spPr>
          <a:xfrm>
            <a:off x="1540782" y="2419413"/>
            <a:ext cx="3129486" cy="145138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dirty="0"/>
              <a:t>National Longitudinal Survey of Youth (NLS)</a:t>
            </a:r>
            <a:endParaRPr lang="en-GB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94AB4-FF1B-4EDA-9295-E9960CA870B3}"/>
              </a:ext>
            </a:extLst>
          </p:cNvPr>
          <p:cNvSpPr/>
          <p:nvPr/>
        </p:nvSpPr>
        <p:spPr>
          <a:xfrm>
            <a:off x="7736691" y="2419413"/>
            <a:ext cx="3087185" cy="10095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dirty="0"/>
              <a:t>Fertility rate </a:t>
            </a:r>
            <a:br>
              <a:rPr lang="de-DE" sz="2800" dirty="0"/>
            </a:br>
            <a:r>
              <a:rPr lang="de-DE" sz="2800" dirty="0"/>
              <a:t>by age of mother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09743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FD1256B-0BB4-4949-B86F-656554F9D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5" y="2131383"/>
            <a:ext cx="11062002" cy="40818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13519-3F9D-4E30-9093-F66561B1F1BE}"/>
              </a:ext>
            </a:extLst>
          </p:cNvPr>
          <p:cNvSpPr txBox="1"/>
          <p:nvPr/>
        </p:nvSpPr>
        <p:spPr>
          <a:xfrm>
            <a:off x="2414503" y="317812"/>
            <a:ext cx="73629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First dataset:  </a:t>
            </a:r>
          </a:p>
          <a:p>
            <a:pPr algn="ctr"/>
            <a:r>
              <a:rPr lang="en-GB" sz="3200" dirty="0"/>
              <a:t>National Longitudinal Survey of Youth </a:t>
            </a:r>
            <a:r>
              <a:rPr lang="de-DE" sz="3200" dirty="0"/>
              <a:t>(NLS)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69357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E18E8DBD-8208-45DF-8A6B-CB5056C7C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60" y="1199126"/>
            <a:ext cx="4919298" cy="259688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AD2C548-E360-4578-9A6E-99ECA9417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637" y="1199125"/>
            <a:ext cx="4919294" cy="259688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7F2DFE1-5C91-4B45-A3AF-99E9F2B24A94}"/>
              </a:ext>
            </a:extLst>
          </p:cNvPr>
          <p:cNvSpPr/>
          <p:nvPr/>
        </p:nvSpPr>
        <p:spPr>
          <a:xfrm>
            <a:off x="1540782" y="1855458"/>
            <a:ext cx="3129486" cy="145138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dirty="0"/>
              <a:t>National Longitudinal Survey of Youth (NLS)</a:t>
            </a:r>
            <a:endParaRPr lang="en-GB" sz="28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A3BFC03-8910-4718-BCCE-6AF4C2A9620D}"/>
              </a:ext>
            </a:extLst>
          </p:cNvPr>
          <p:cNvSpPr/>
          <p:nvPr/>
        </p:nvSpPr>
        <p:spPr>
          <a:xfrm>
            <a:off x="7736691" y="1855458"/>
            <a:ext cx="3087185" cy="10095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dirty="0"/>
              <a:t>Fertility rate </a:t>
            </a:r>
            <a:br>
              <a:rPr lang="de-DE" sz="2800" dirty="0"/>
            </a:br>
            <a:r>
              <a:rPr lang="de-DE" sz="2800" dirty="0"/>
              <a:t>by age of mother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17114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D6D39A71-D8F6-4373-BD9A-4068F7683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369" y="4068658"/>
            <a:ext cx="2265962" cy="241200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AF3A4D3-9E12-4423-AF78-DA89128636CC}"/>
              </a:ext>
            </a:extLst>
          </p:cNvPr>
          <p:cNvCxnSpPr>
            <a:cxnSpLocks/>
          </p:cNvCxnSpPr>
          <p:nvPr/>
        </p:nvCxnSpPr>
        <p:spPr>
          <a:xfrm flipV="1">
            <a:off x="3346178" y="5030002"/>
            <a:ext cx="336431" cy="301924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8" name="Picture 2" descr="Klicnow United States of America USA Flag 5'x3': Amazon.co.uk: Kitchen &amp;  Home">
            <a:extLst>
              <a:ext uri="{FF2B5EF4-FFF2-40B4-BE49-F238E27FC236}">
                <a16:creationId xmlns:a16="http://schemas.microsoft.com/office/drawing/2014/main" id="{3D957FE9-4E04-42A7-8644-73A1E56B6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55273">
            <a:off x="3561763" y="5126649"/>
            <a:ext cx="357734" cy="21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18E8DBD-8208-45DF-8A6B-CB5056C7C1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060" y="1199126"/>
            <a:ext cx="4919298" cy="259688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AD2C548-E360-4578-9A6E-99ECA9417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0637" y="1199125"/>
            <a:ext cx="4919294" cy="259688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EA3BFC03-8910-4718-BCCE-6AF4C2A9620D}"/>
              </a:ext>
            </a:extLst>
          </p:cNvPr>
          <p:cNvSpPr/>
          <p:nvPr/>
        </p:nvSpPr>
        <p:spPr>
          <a:xfrm>
            <a:off x="7736691" y="1855458"/>
            <a:ext cx="3087185" cy="10095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dirty="0"/>
              <a:t>Fertility rate </a:t>
            </a:r>
            <a:br>
              <a:rPr lang="de-DE" sz="2800" dirty="0"/>
            </a:br>
            <a:r>
              <a:rPr lang="de-DE" sz="2800" dirty="0"/>
              <a:t>by age of mother</a:t>
            </a:r>
            <a:endParaRPr lang="en-GB" sz="28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3DBF03F-656B-4EB2-9EDB-6DF22F2A30B3}"/>
              </a:ext>
            </a:extLst>
          </p:cNvPr>
          <p:cNvSpPr/>
          <p:nvPr/>
        </p:nvSpPr>
        <p:spPr>
          <a:xfrm>
            <a:off x="1540782" y="1855458"/>
            <a:ext cx="3129486" cy="145138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dirty="0"/>
              <a:t>National Longitudinal Survey of Youth (NLS)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07144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BD6E618-315B-40E7-8D24-885E78DF7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85746" y="4119299"/>
            <a:ext cx="4211159" cy="25968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E3C77B-617E-48DB-84AB-642A4EAB6F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525" y="4705690"/>
            <a:ext cx="372023" cy="39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58DDB2-6AC6-4B43-80D3-68D8BA122F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865" y="4812987"/>
            <a:ext cx="372023" cy="396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260EA1-A5D3-4E2A-B1BD-70B5F9FB33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273" y="5802872"/>
            <a:ext cx="372023" cy="396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F4B00-BED5-4914-9594-3F774F30CA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857" y="5022610"/>
            <a:ext cx="372023" cy="396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53FB9D-D8F1-4480-95BA-EE4F57DA82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255" y="5485590"/>
            <a:ext cx="372023" cy="396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D6A78B-6A7D-4E81-BF6A-614AF17E8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023" y="4616895"/>
            <a:ext cx="372023" cy="396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A492310-3F07-48CE-8ECC-4391636EE5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544" y="5356882"/>
            <a:ext cx="372023" cy="396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0C6DE59-9557-42FA-BF4A-F6D849AFBB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434" y="4982714"/>
            <a:ext cx="372023" cy="396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3D9F7F-2F4E-43A3-A300-167CB6F2C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4" y="5076795"/>
            <a:ext cx="372023" cy="396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BB079CF-40D7-4B96-BE47-27213435E5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120" y="4505249"/>
            <a:ext cx="372023" cy="396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CC33A0F-44AD-493C-99F8-8EA33CC2B1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069" y="4473400"/>
            <a:ext cx="372023" cy="396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2CEDA93-F130-4033-B0B7-24F62D727E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42" y="5658451"/>
            <a:ext cx="372023" cy="396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793EE3A-0BA4-4AE5-BAF0-6C3DCB436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267" y="5399746"/>
            <a:ext cx="372023" cy="396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5457A1D-CF54-4F6B-A795-437331C155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987" y="5790619"/>
            <a:ext cx="372023" cy="396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B2076AB-17AD-4D3D-9EDF-887490B5AF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284" y="5092300"/>
            <a:ext cx="372023" cy="396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47BA12C-DCB4-45A6-9F4E-BD20FAB406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183" y="4534411"/>
            <a:ext cx="372023" cy="396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6D39A71-D8F6-4373-BD9A-4068F76835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369" y="4068658"/>
            <a:ext cx="2265962" cy="241200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AF3A4D3-9E12-4423-AF78-DA89128636CC}"/>
              </a:ext>
            </a:extLst>
          </p:cNvPr>
          <p:cNvCxnSpPr>
            <a:cxnSpLocks/>
          </p:cNvCxnSpPr>
          <p:nvPr/>
        </p:nvCxnSpPr>
        <p:spPr>
          <a:xfrm flipV="1">
            <a:off x="3346178" y="5030002"/>
            <a:ext cx="336431" cy="301924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8" name="Picture 2" descr="Klicnow United States of America USA Flag 5'x3': Amazon.co.uk: Kitchen &amp;  Home">
            <a:extLst>
              <a:ext uri="{FF2B5EF4-FFF2-40B4-BE49-F238E27FC236}">
                <a16:creationId xmlns:a16="http://schemas.microsoft.com/office/drawing/2014/main" id="{3D957FE9-4E04-42A7-8644-73A1E56B6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55273">
            <a:off x="3561763" y="5126649"/>
            <a:ext cx="357734" cy="21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18E8DBD-8208-45DF-8A6B-CB5056C7C1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060" y="1199126"/>
            <a:ext cx="4919298" cy="259688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AD2C548-E360-4578-9A6E-99ECA94170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0637" y="1199125"/>
            <a:ext cx="4919294" cy="259688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EA3BFC03-8910-4718-BCCE-6AF4C2A9620D}"/>
              </a:ext>
            </a:extLst>
          </p:cNvPr>
          <p:cNvSpPr/>
          <p:nvPr/>
        </p:nvSpPr>
        <p:spPr>
          <a:xfrm>
            <a:off x="7736691" y="1855458"/>
            <a:ext cx="3087185" cy="10095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dirty="0"/>
              <a:t>Fertility rate </a:t>
            </a:r>
            <a:br>
              <a:rPr lang="de-DE" sz="2800" dirty="0"/>
            </a:br>
            <a:r>
              <a:rPr lang="de-DE" sz="2800" dirty="0"/>
              <a:t>by age of mother</a:t>
            </a:r>
            <a:endParaRPr lang="en-GB" sz="28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6D988E5-6935-4AC0-8651-00CE72A08749}"/>
              </a:ext>
            </a:extLst>
          </p:cNvPr>
          <p:cNvSpPr/>
          <p:nvPr/>
        </p:nvSpPr>
        <p:spPr>
          <a:xfrm>
            <a:off x="1540782" y="1855458"/>
            <a:ext cx="3129486" cy="145138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dirty="0"/>
              <a:t>National Longitudinal Survey of Youth (NLS)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09925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0B508A-C8AD-4C27-842E-21B7E1A41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788" y="638415"/>
            <a:ext cx="2301245" cy="10576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024785-619A-41A3-9ED1-5843BF015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4842" y="638415"/>
            <a:ext cx="2301245" cy="10576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DBC307-31E0-4A55-B9E2-214810CC6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009" y="1842781"/>
            <a:ext cx="1134827" cy="8125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5B74EE-C338-4B9E-8789-F64F62AEF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944" y="1922648"/>
            <a:ext cx="1134826" cy="8125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46855AF-96FB-494F-A986-FC9F33466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550" y="3187311"/>
            <a:ext cx="1591350" cy="236898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15AF58E-B550-4173-91B4-7555AA1C6A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6289" y="2919278"/>
            <a:ext cx="2032831" cy="266439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01BF76-F636-492C-AED4-80FF5CC130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0226" y="3090914"/>
            <a:ext cx="2100890" cy="2561780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A766BA1-34F1-4265-94C8-E64D706CCCB8}"/>
              </a:ext>
            </a:extLst>
          </p:cNvPr>
          <p:cNvCxnSpPr>
            <a:cxnSpLocks/>
          </p:cNvCxnSpPr>
          <p:nvPr/>
        </p:nvCxnSpPr>
        <p:spPr>
          <a:xfrm flipV="1">
            <a:off x="932815" y="6034496"/>
            <a:ext cx="10286464" cy="34504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1D12FBC-482F-4D56-B4B9-DFE3A29F9FDF}"/>
              </a:ext>
            </a:extLst>
          </p:cNvPr>
          <p:cNvSpPr txBox="1"/>
          <p:nvPr/>
        </p:nvSpPr>
        <p:spPr>
          <a:xfrm>
            <a:off x="10920189" y="6034496"/>
            <a:ext cx="9252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/>
              <a:t>t</a:t>
            </a:r>
            <a:endParaRPr lang="en-GB" sz="3000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0CE9768-882A-4D69-B90A-3BD9559A6E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3840" y="3221815"/>
            <a:ext cx="1941205" cy="243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307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C845A-5AB1-48AE-B02D-FD2D3D52C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2891"/>
            <a:ext cx="10515600" cy="5946775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de-DE" sz="3800" dirty="0"/>
              <a:t>First dataset: NLSY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600" dirty="0"/>
              <a:t>    1.1.  Log in</a:t>
            </a:r>
          </a:p>
          <a:p>
            <a:pPr marL="0" indent="0">
              <a:buNone/>
            </a:pPr>
            <a:r>
              <a:rPr lang="de-DE" sz="2600" dirty="0"/>
              <a:t>    1.2.  Upload data</a:t>
            </a:r>
          </a:p>
          <a:p>
            <a:pPr marL="0" indent="0">
              <a:buNone/>
            </a:pPr>
            <a:r>
              <a:rPr lang="de-DE" sz="2600" dirty="0"/>
              <a:t>    1.3.  Create simulation</a:t>
            </a:r>
          </a:p>
          <a:p>
            <a:pPr marL="0" indent="0">
              <a:buNone/>
            </a:pPr>
            <a:r>
              <a:rPr lang="de-DE" sz="2600" dirty="0"/>
              <a:t>    1.4.  Simulation results</a:t>
            </a:r>
          </a:p>
          <a:p>
            <a:pPr marL="0" indent="0">
              <a:buNone/>
            </a:pPr>
            <a:r>
              <a:rPr lang="de-DE" sz="1200" dirty="0"/>
              <a:t>  </a:t>
            </a:r>
          </a:p>
          <a:p>
            <a:pPr marL="0" indent="0">
              <a:buNone/>
            </a:pPr>
            <a:r>
              <a:rPr lang="de-DE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96439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C845A-5AB1-48AE-B02D-FD2D3D52C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2891"/>
            <a:ext cx="10515600" cy="5946775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de-DE" sz="3800" dirty="0"/>
              <a:t>First dataset: NLSY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600" dirty="0"/>
              <a:t>    1.1.  Log in</a:t>
            </a:r>
          </a:p>
          <a:p>
            <a:pPr marL="0" indent="0">
              <a:buNone/>
            </a:pPr>
            <a:r>
              <a:rPr lang="de-DE" sz="2600" dirty="0"/>
              <a:t>    1.2.  Upload data</a:t>
            </a:r>
          </a:p>
          <a:p>
            <a:pPr marL="0" indent="0">
              <a:buNone/>
            </a:pPr>
            <a:r>
              <a:rPr lang="de-DE" sz="2600" dirty="0"/>
              <a:t>    1.3.  Create simulation</a:t>
            </a:r>
          </a:p>
          <a:p>
            <a:pPr marL="0" indent="0">
              <a:buNone/>
            </a:pPr>
            <a:r>
              <a:rPr lang="de-DE" sz="2600" dirty="0"/>
              <a:t>    1.4.  Simulation results</a:t>
            </a:r>
          </a:p>
          <a:p>
            <a:pPr marL="0" indent="0">
              <a:buNone/>
            </a:pPr>
            <a:r>
              <a:rPr lang="de-DE" sz="1200" dirty="0"/>
              <a:t>  </a:t>
            </a:r>
          </a:p>
          <a:p>
            <a:pPr marL="0" indent="0">
              <a:buNone/>
            </a:pPr>
            <a:r>
              <a:rPr lang="de-DE" sz="3800" dirty="0"/>
              <a:t>2. Second dataset: Fertility rates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600" dirty="0"/>
              <a:t>    2.1.  Create simulation</a:t>
            </a:r>
          </a:p>
          <a:p>
            <a:pPr marL="0" indent="0">
              <a:buNone/>
            </a:pPr>
            <a:r>
              <a:rPr lang="de-DE" sz="2600" dirty="0"/>
              <a:t>    2.2   Simulation </a:t>
            </a:r>
            <a:r>
              <a:rPr lang="de-DE" dirty="0"/>
              <a:t>results</a:t>
            </a:r>
          </a:p>
          <a:p>
            <a:pPr marL="0" indent="0">
              <a:buNone/>
            </a:pPr>
            <a:r>
              <a:rPr lang="de-DE" sz="1200" dirty="0"/>
              <a:t> </a:t>
            </a:r>
          </a:p>
          <a:p>
            <a:pPr marL="0" indent="0">
              <a:buNone/>
            </a:pPr>
            <a:r>
              <a:rPr lang="de-DE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74736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C845A-5AB1-48AE-B02D-FD2D3D52C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2891"/>
            <a:ext cx="10515600" cy="5946775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de-DE" sz="3800" dirty="0"/>
              <a:t>First dataset: NLSY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600" dirty="0"/>
              <a:t>    1.1.  Log in</a:t>
            </a:r>
          </a:p>
          <a:p>
            <a:pPr marL="0" indent="0">
              <a:buNone/>
            </a:pPr>
            <a:r>
              <a:rPr lang="de-DE" sz="2600" dirty="0"/>
              <a:t>    1.2.  Upload data</a:t>
            </a:r>
          </a:p>
          <a:p>
            <a:pPr marL="0" indent="0">
              <a:buNone/>
            </a:pPr>
            <a:r>
              <a:rPr lang="de-DE" sz="2600" dirty="0"/>
              <a:t>    1.3.  Create simulation</a:t>
            </a:r>
          </a:p>
          <a:p>
            <a:pPr marL="0" indent="0">
              <a:buNone/>
            </a:pPr>
            <a:r>
              <a:rPr lang="de-DE" sz="2600" dirty="0"/>
              <a:t>    1.4.  Simulation results</a:t>
            </a:r>
          </a:p>
          <a:p>
            <a:pPr marL="0" indent="0">
              <a:buNone/>
            </a:pPr>
            <a:r>
              <a:rPr lang="de-DE" sz="1200" dirty="0"/>
              <a:t>  </a:t>
            </a:r>
          </a:p>
          <a:p>
            <a:pPr marL="0" indent="0">
              <a:buNone/>
            </a:pPr>
            <a:r>
              <a:rPr lang="de-DE" sz="3800" dirty="0"/>
              <a:t>2. Second dataset: Fertility rates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600" dirty="0"/>
              <a:t>    2.1.  Create simulation</a:t>
            </a:r>
          </a:p>
          <a:p>
            <a:pPr marL="0" indent="0">
              <a:buNone/>
            </a:pPr>
            <a:r>
              <a:rPr lang="de-DE" sz="2600" dirty="0"/>
              <a:t>    2.2   Simulation </a:t>
            </a:r>
            <a:r>
              <a:rPr lang="de-DE" dirty="0"/>
              <a:t>results</a:t>
            </a:r>
          </a:p>
          <a:p>
            <a:pPr marL="0" indent="0">
              <a:buNone/>
            </a:pPr>
            <a:r>
              <a:rPr lang="de-DE" sz="1200" dirty="0"/>
              <a:t> </a:t>
            </a:r>
          </a:p>
          <a:p>
            <a:pPr marL="0" indent="0">
              <a:buNone/>
            </a:pPr>
            <a:r>
              <a:rPr lang="de-DE" sz="3800" dirty="0"/>
              <a:t>3. Joint parameter learning</a:t>
            </a:r>
          </a:p>
          <a:p>
            <a:pPr marL="0" indent="0">
              <a:buNone/>
            </a:pPr>
            <a:r>
              <a:rPr lang="de-DE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2580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C845A-5AB1-48AE-B02D-FD2D3D52C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2891"/>
            <a:ext cx="10515600" cy="5946775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de-DE" sz="3800" dirty="0"/>
              <a:t>First dataset: NLSY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600" dirty="0"/>
              <a:t>    1.1.  Log in</a:t>
            </a:r>
          </a:p>
          <a:p>
            <a:pPr marL="0" indent="0">
              <a:buNone/>
            </a:pPr>
            <a:r>
              <a:rPr lang="de-DE" sz="2600" dirty="0"/>
              <a:t>    1.2.  Upload data</a:t>
            </a:r>
          </a:p>
          <a:p>
            <a:pPr marL="0" indent="0">
              <a:buNone/>
            </a:pPr>
            <a:r>
              <a:rPr lang="de-DE" sz="2600" dirty="0"/>
              <a:t>    1.3.  Create simulation</a:t>
            </a:r>
          </a:p>
          <a:p>
            <a:pPr marL="0" indent="0">
              <a:buNone/>
            </a:pPr>
            <a:r>
              <a:rPr lang="de-DE" sz="2600" dirty="0"/>
              <a:t>    1.4.  Simulation results</a:t>
            </a:r>
          </a:p>
          <a:p>
            <a:pPr marL="0" indent="0">
              <a:buNone/>
            </a:pPr>
            <a:r>
              <a:rPr lang="de-DE" sz="1200" dirty="0"/>
              <a:t>  </a:t>
            </a:r>
          </a:p>
          <a:p>
            <a:pPr marL="0" indent="0">
              <a:buNone/>
            </a:pPr>
            <a:r>
              <a:rPr lang="de-DE" sz="3800" dirty="0"/>
              <a:t>2. Second dataset: Fertility rates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600" dirty="0"/>
              <a:t>    2.1.  Create simulation</a:t>
            </a:r>
          </a:p>
          <a:p>
            <a:pPr marL="0" indent="0">
              <a:buNone/>
            </a:pPr>
            <a:r>
              <a:rPr lang="de-DE" sz="2600" dirty="0"/>
              <a:t>    2.2   Simulation </a:t>
            </a:r>
            <a:r>
              <a:rPr lang="de-DE" dirty="0"/>
              <a:t>results</a:t>
            </a:r>
          </a:p>
          <a:p>
            <a:pPr marL="0" indent="0">
              <a:buNone/>
            </a:pPr>
            <a:r>
              <a:rPr lang="de-DE" sz="1200" dirty="0"/>
              <a:t> </a:t>
            </a:r>
          </a:p>
          <a:p>
            <a:pPr marL="0" indent="0">
              <a:buNone/>
            </a:pPr>
            <a:r>
              <a:rPr lang="de-DE" sz="3800" dirty="0"/>
              <a:t>3. Joint parameter learning</a:t>
            </a:r>
          </a:p>
          <a:p>
            <a:pPr marL="0" indent="0">
              <a:buNone/>
            </a:pPr>
            <a:r>
              <a:rPr lang="de-DE" sz="900" dirty="0"/>
              <a:t> </a:t>
            </a:r>
          </a:p>
          <a:p>
            <a:pPr marL="0" indent="0">
              <a:buNone/>
            </a:pPr>
            <a:r>
              <a:rPr lang="de-DE" sz="3800" dirty="0"/>
              <a:t>4. Evaluate different agent behaviours</a:t>
            </a:r>
          </a:p>
        </p:txBody>
      </p:sp>
    </p:spTree>
    <p:extLst>
      <p:ext uri="{BB962C8B-B14F-4D97-AF65-F5344CB8AC3E}">
        <p14:creationId xmlns:p14="http://schemas.microsoft.com/office/powerpoint/2010/main" val="8855940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C845A-5AB1-48AE-B02D-FD2D3D52C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2891"/>
            <a:ext cx="10515600" cy="5946775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de-DE" sz="3800" dirty="0"/>
              <a:t>First dataset: NLSY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600" dirty="0"/>
              <a:t>    1.1.  Log in</a:t>
            </a:r>
          </a:p>
          <a:p>
            <a:pPr marL="0" indent="0">
              <a:buNone/>
            </a:pPr>
            <a:r>
              <a:rPr lang="de-DE" sz="2600" dirty="0"/>
              <a:t>    1.2.  Upload data</a:t>
            </a:r>
          </a:p>
          <a:p>
            <a:pPr marL="0" indent="0">
              <a:buNone/>
            </a:pPr>
            <a:r>
              <a:rPr lang="de-DE" sz="2600" dirty="0"/>
              <a:t>    1.3.  Create simulation</a:t>
            </a:r>
          </a:p>
          <a:p>
            <a:pPr marL="0" indent="0">
              <a:buNone/>
            </a:pPr>
            <a:r>
              <a:rPr lang="de-DE" sz="2600" dirty="0"/>
              <a:t>    1.4.  Simulation results</a:t>
            </a:r>
          </a:p>
          <a:p>
            <a:pPr marL="0" indent="0">
              <a:buNone/>
            </a:pPr>
            <a:r>
              <a:rPr lang="de-DE" sz="1200" dirty="0"/>
              <a:t>  </a:t>
            </a:r>
          </a:p>
          <a:p>
            <a:pPr marL="0" indent="0">
              <a:buNone/>
            </a:pPr>
            <a:r>
              <a:rPr lang="de-DE" sz="3800" dirty="0"/>
              <a:t>2. Second dataset: Fertility rates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600" dirty="0"/>
              <a:t>    2.1.  Create simulation</a:t>
            </a:r>
          </a:p>
          <a:p>
            <a:pPr marL="0" indent="0">
              <a:buNone/>
            </a:pPr>
            <a:r>
              <a:rPr lang="de-DE" sz="2600" dirty="0"/>
              <a:t>    2.2   Simulation </a:t>
            </a:r>
            <a:r>
              <a:rPr lang="de-DE" dirty="0"/>
              <a:t>results</a:t>
            </a:r>
          </a:p>
          <a:p>
            <a:pPr marL="0" indent="0">
              <a:buNone/>
            </a:pPr>
            <a:r>
              <a:rPr lang="de-DE" sz="1200" dirty="0"/>
              <a:t> </a:t>
            </a:r>
          </a:p>
          <a:p>
            <a:pPr marL="0" indent="0">
              <a:buNone/>
            </a:pPr>
            <a:r>
              <a:rPr lang="de-DE" sz="3800" dirty="0"/>
              <a:t>3. Accumulation of knowledge</a:t>
            </a:r>
          </a:p>
          <a:p>
            <a:pPr marL="0" indent="0">
              <a:buNone/>
            </a:pPr>
            <a:r>
              <a:rPr lang="de-DE" sz="900" dirty="0"/>
              <a:t> </a:t>
            </a:r>
          </a:p>
          <a:p>
            <a:pPr marL="0" indent="0">
              <a:buNone/>
            </a:pPr>
            <a:r>
              <a:rPr lang="de-DE" sz="3800" dirty="0"/>
              <a:t>4. Evaluate agent behaviours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03077C-F9FC-4470-9DEB-5E6AC3895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233" y="4229101"/>
            <a:ext cx="1667557" cy="190217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286FCCB-68B9-4C48-A697-4386AE4B61E3}"/>
              </a:ext>
            </a:extLst>
          </p:cNvPr>
          <p:cNvCxnSpPr>
            <a:cxnSpLocks/>
          </p:cNvCxnSpPr>
          <p:nvPr/>
        </p:nvCxnSpPr>
        <p:spPr>
          <a:xfrm flipH="1">
            <a:off x="7394028" y="5338598"/>
            <a:ext cx="2254469" cy="0"/>
          </a:xfrm>
          <a:prstGeom prst="straightConnector1">
            <a:avLst/>
          </a:prstGeom>
          <a:ln w="57150">
            <a:solidFill>
              <a:srgbClr val="73A1BD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B33E329-8C21-461A-BFDD-AD3F327F2318}"/>
              </a:ext>
            </a:extLst>
          </p:cNvPr>
          <p:cNvCxnSpPr>
            <a:cxnSpLocks/>
          </p:cNvCxnSpPr>
          <p:nvPr/>
        </p:nvCxnSpPr>
        <p:spPr>
          <a:xfrm flipH="1">
            <a:off x="7355928" y="5712812"/>
            <a:ext cx="2443011" cy="468000"/>
          </a:xfrm>
          <a:prstGeom prst="straightConnector1">
            <a:avLst/>
          </a:prstGeom>
          <a:ln w="57150">
            <a:solidFill>
              <a:srgbClr val="73A1BD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0824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869D33A-A0A7-42A1-8FA0-FAD8A1137705}"/>
              </a:ext>
            </a:extLst>
          </p:cNvPr>
          <p:cNvSpPr/>
          <p:nvPr/>
        </p:nvSpPr>
        <p:spPr>
          <a:xfrm>
            <a:off x="0" y="2101517"/>
            <a:ext cx="12192000" cy="2165684"/>
          </a:xfrm>
          <a:prstGeom prst="rect">
            <a:avLst/>
          </a:prstGeom>
          <a:solidFill>
            <a:srgbClr val="2547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6279C6-9FC0-4589-9C40-14496E3410BB}"/>
              </a:ext>
            </a:extLst>
          </p:cNvPr>
          <p:cNvSpPr txBox="1"/>
          <p:nvPr/>
        </p:nvSpPr>
        <p:spPr>
          <a:xfrm>
            <a:off x="1162803" y="2611605"/>
            <a:ext cx="95533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600" dirty="0">
                <a:solidFill>
                  <a:schemeClr val="bg1"/>
                </a:solidFill>
              </a:rPr>
              <a:t>1.1. Log in</a:t>
            </a:r>
            <a:endParaRPr lang="en-GB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8775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869D33A-A0A7-42A1-8FA0-FAD8A1137705}"/>
              </a:ext>
            </a:extLst>
          </p:cNvPr>
          <p:cNvSpPr/>
          <p:nvPr/>
        </p:nvSpPr>
        <p:spPr>
          <a:xfrm>
            <a:off x="0" y="2101517"/>
            <a:ext cx="12192000" cy="2165684"/>
          </a:xfrm>
          <a:prstGeom prst="rect">
            <a:avLst/>
          </a:prstGeom>
          <a:solidFill>
            <a:srgbClr val="2547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6279C6-9FC0-4589-9C40-14496E3410BB}"/>
              </a:ext>
            </a:extLst>
          </p:cNvPr>
          <p:cNvSpPr txBox="1"/>
          <p:nvPr/>
        </p:nvSpPr>
        <p:spPr>
          <a:xfrm>
            <a:off x="1162803" y="2611605"/>
            <a:ext cx="95533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600" dirty="0">
                <a:solidFill>
                  <a:schemeClr val="bg1"/>
                </a:solidFill>
              </a:rPr>
              <a:t>1.2. Upload data</a:t>
            </a:r>
            <a:endParaRPr lang="en-GB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529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5F8CDDD-3B44-4A42-A06E-3B9E578F378B}"/>
              </a:ext>
            </a:extLst>
          </p:cNvPr>
          <p:cNvSpPr/>
          <p:nvPr/>
        </p:nvSpPr>
        <p:spPr>
          <a:xfrm>
            <a:off x="6386277" y="834352"/>
            <a:ext cx="5508000" cy="5544000"/>
          </a:xfrm>
          <a:prstGeom prst="rect">
            <a:avLst/>
          </a:prstGeom>
          <a:solidFill>
            <a:srgbClr val="FFFEED"/>
          </a:solidFill>
          <a:ln w="28575">
            <a:solidFill>
              <a:srgbClr val="9999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A6C65A-4C8A-4B4E-B4EB-5AEF6D380F28}"/>
              </a:ext>
            </a:extLst>
          </p:cNvPr>
          <p:cNvCxnSpPr>
            <a:cxnSpLocks/>
          </p:cNvCxnSpPr>
          <p:nvPr/>
        </p:nvCxnSpPr>
        <p:spPr>
          <a:xfrm flipH="1">
            <a:off x="8838565" y="2048097"/>
            <a:ext cx="432000" cy="0"/>
          </a:xfrm>
          <a:prstGeom prst="line">
            <a:avLst/>
          </a:prstGeom>
          <a:ln w="28575">
            <a:solidFill>
              <a:srgbClr val="8983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FDDD48F-EBF9-4ADD-8633-638D19987451}"/>
              </a:ext>
            </a:extLst>
          </p:cNvPr>
          <p:cNvCxnSpPr>
            <a:cxnSpLocks/>
          </p:cNvCxnSpPr>
          <p:nvPr/>
        </p:nvCxnSpPr>
        <p:spPr>
          <a:xfrm flipV="1">
            <a:off x="8821529" y="2032102"/>
            <a:ext cx="0" cy="2160000"/>
          </a:xfrm>
          <a:prstGeom prst="line">
            <a:avLst/>
          </a:prstGeom>
          <a:ln w="28575">
            <a:solidFill>
              <a:srgbClr val="8983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6E5BE1-3777-4B62-B70A-AED2998A5501}"/>
              </a:ext>
            </a:extLst>
          </p:cNvPr>
          <p:cNvCxnSpPr>
            <a:cxnSpLocks/>
          </p:cNvCxnSpPr>
          <p:nvPr/>
        </p:nvCxnSpPr>
        <p:spPr>
          <a:xfrm flipH="1">
            <a:off x="7209139" y="5776243"/>
            <a:ext cx="2088000" cy="0"/>
          </a:xfrm>
          <a:prstGeom prst="line">
            <a:avLst/>
          </a:prstGeom>
          <a:ln w="28575">
            <a:solidFill>
              <a:srgbClr val="8983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93618C-473A-4102-96B6-9F89CAAE8167}"/>
              </a:ext>
            </a:extLst>
          </p:cNvPr>
          <p:cNvCxnSpPr>
            <a:cxnSpLocks/>
          </p:cNvCxnSpPr>
          <p:nvPr/>
        </p:nvCxnSpPr>
        <p:spPr>
          <a:xfrm flipH="1">
            <a:off x="8426671" y="3029461"/>
            <a:ext cx="396000" cy="0"/>
          </a:xfrm>
          <a:prstGeom prst="line">
            <a:avLst/>
          </a:prstGeom>
          <a:ln w="28575">
            <a:solidFill>
              <a:srgbClr val="8983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5F9393DF-8F8F-4941-A872-B4F46C03F9BA}"/>
              </a:ext>
            </a:extLst>
          </p:cNvPr>
          <p:cNvSpPr/>
          <p:nvPr/>
        </p:nvSpPr>
        <p:spPr>
          <a:xfrm>
            <a:off x="7563673" y="2714174"/>
            <a:ext cx="924094" cy="651098"/>
          </a:xfrm>
          <a:prstGeom prst="rect">
            <a:avLst/>
          </a:prstGeom>
          <a:solidFill>
            <a:srgbClr val="FDFDFD"/>
          </a:solidFill>
          <a:ln w="28575">
            <a:solidFill>
              <a:srgbClr val="9999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30C3FD-AB82-41E7-9E2B-CCD88CDCCFC7}"/>
              </a:ext>
            </a:extLst>
          </p:cNvPr>
          <p:cNvCxnSpPr>
            <a:cxnSpLocks/>
          </p:cNvCxnSpPr>
          <p:nvPr/>
        </p:nvCxnSpPr>
        <p:spPr>
          <a:xfrm flipH="1">
            <a:off x="7195072" y="3074930"/>
            <a:ext cx="360000" cy="0"/>
          </a:xfrm>
          <a:prstGeom prst="line">
            <a:avLst/>
          </a:prstGeom>
          <a:ln w="28575">
            <a:solidFill>
              <a:srgbClr val="8983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5C79DBC-7D29-4660-9744-5F60BF77F9A7}"/>
              </a:ext>
            </a:extLst>
          </p:cNvPr>
          <p:cNvCxnSpPr>
            <a:cxnSpLocks/>
          </p:cNvCxnSpPr>
          <p:nvPr/>
        </p:nvCxnSpPr>
        <p:spPr>
          <a:xfrm flipV="1">
            <a:off x="7209140" y="3058489"/>
            <a:ext cx="0" cy="2700000"/>
          </a:xfrm>
          <a:prstGeom prst="line">
            <a:avLst/>
          </a:prstGeom>
          <a:ln w="28575">
            <a:solidFill>
              <a:srgbClr val="8983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BC5F59-EAC8-4279-8E09-93B62018FE19}"/>
              </a:ext>
            </a:extLst>
          </p:cNvPr>
          <p:cNvCxnSpPr>
            <a:cxnSpLocks/>
          </p:cNvCxnSpPr>
          <p:nvPr/>
        </p:nvCxnSpPr>
        <p:spPr>
          <a:xfrm flipH="1">
            <a:off x="6594382" y="3783266"/>
            <a:ext cx="612000" cy="0"/>
          </a:xfrm>
          <a:prstGeom prst="line">
            <a:avLst/>
          </a:prstGeom>
          <a:ln w="28575">
            <a:solidFill>
              <a:srgbClr val="8983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A49A2BA-8ADC-45C4-BDCA-30B7597EFD39}"/>
              </a:ext>
            </a:extLst>
          </p:cNvPr>
          <p:cNvSpPr txBox="1"/>
          <p:nvPr/>
        </p:nvSpPr>
        <p:spPr>
          <a:xfrm>
            <a:off x="994605" y="2113058"/>
            <a:ext cx="27196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/>
              <a:t>Agent behaviour</a:t>
            </a:r>
            <a:endParaRPr lang="en-GB" sz="4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64D2489-1FC4-4B9F-9E78-91CB1B96EC1E}"/>
              </a:ext>
            </a:extLst>
          </p:cNvPr>
          <p:cNvSpPr txBox="1"/>
          <p:nvPr/>
        </p:nvSpPr>
        <p:spPr>
          <a:xfrm>
            <a:off x="1231998" y="4559414"/>
            <a:ext cx="16841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/>
              <a:t>Facts</a:t>
            </a:r>
            <a:endParaRPr lang="en-GB" sz="4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119E17-7F29-41BB-A9D8-D6A89006EFD3}"/>
              </a:ext>
            </a:extLst>
          </p:cNvPr>
          <p:cNvSpPr txBox="1"/>
          <p:nvPr/>
        </p:nvSpPr>
        <p:spPr>
          <a:xfrm>
            <a:off x="1694264" y="388843"/>
            <a:ext cx="1320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/>
              <a:t>Data</a:t>
            </a:r>
            <a:endParaRPr lang="en-GB" sz="44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C38FD8C-0CD0-4BC2-AAA9-7AE2BE795E41}"/>
              </a:ext>
            </a:extLst>
          </p:cNvPr>
          <p:cNvCxnSpPr>
            <a:cxnSpLocks/>
          </p:cNvCxnSpPr>
          <p:nvPr/>
        </p:nvCxnSpPr>
        <p:spPr>
          <a:xfrm>
            <a:off x="3249297" y="1003676"/>
            <a:ext cx="2232000" cy="667052"/>
          </a:xfrm>
          <a:prstGeom prst="straightConnector1">
            <a:avLst/>
          </a:prstGeom>
          <a:ln w="44450">
            <a:solidFill>
              <a:schemeClr val="tx1">
                <a:lumMod val="65000"/>
                <a:lumOff val="35000"/>
              </a:schemeClr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987AA213-23F0-41EE-A462-44DF2422A5BD}"/>
              </a:ext>
            </a:extLst>
          </p:cNvPr>
          <p:cNvSpPr/>
          <p:nvPr/>
        </p:nvSpPr>
        <p:spPr>
          <a:xfrm>
            <a:off x="9289144" y="3192286"/>
            <a:ext cx="2353468" cy="1944000"/>
          </a:xfrm>
          <a:prstGeom prst="rect">
            <a:avLst/>
          </a:prstGeom>
          <a:solidFill>
            <a:srgbClr val="FDFDFD"/>
          </a:solidFill>
          <a:ln w="28575">
            <a:solidFill>
              <a:srgbClr val="9999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79AF2AF-2796-447F-A07A-BB77D706C571}"/>
              </a:ext>
            </a:extLst>
          </p:cNvPr>
          <p:cNvSpPr/>
          <p:nvPr/>
        </p:nvSpPr>
        <p:spPr>
          <a:xfrm>
            <a:off x="9668716" y="3318741"/>
            <a:ext cx="1872000" cy="504000"/>
          </a:xfrm>
          <a:prstGeom prst="rect">
            <a:avLst/>
          </a:prstGeom>
          <a:solidFill>
            <a:srgbClr val="F8F8F8"/>
          </a:solidFill>
          <a:ln w="285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8810FF3-82F0-48F5-9CBE-A9893E282286}"/>
              </a:ext>
            </a:extLst>
          </p:cNvPr>
          <p:cNvSpPr/>
          <p:nvPr/>
        </p:nvSpPr>
        <p:spPr>
          <a:xfrm>
            <a:off x="9668639" y="3910149"/>
            <a:ext cx="1872000" cy="504000"/>
          </a:xfrm>
          <a:prstGeom prst="rect">
            <a:avLst/>
          </a:prstGeom>
          <a:solidFill>
            <a:srgbClr val="F8F8F8"/>
          </a:solidFill>
          <a:ln w="285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9363D34-83AA-4C80-B999-9926BEEC1CEC}"/>
              </a:ext>
            </a:extLst>
          </p:cNvPr>
          <p:cNvCxnSpPr>
            <a:cxnSpLocks/>
          </p:cNvCxnSpPr>
          <p:nvPr/>
        </p:nvCxnSpPr>
        <p:spPr>
          <a:xfrm flipH="1">
            <a:off x="8838565" y="4176748"/>
            <a:ext cx="432000" cy="0"/>
          </a:xfrm>
          <a:prstGeom prst="line">
            <a:avLst/>
          </a:prstGeom>
          <a:ln w="28575">
            <a:solidFill>
              <a:srgbClr val="8983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DA3B45AE-3385-4ED9-8B70-F01C342924B4}"/>
              </a:ext>
            </a:extLst>
          </p:cNvPr>
          <p:cNvSpPr/>
          <p:nvPr/>
        </p:nvSpPr>
        <p:spPr>
          <a:xfrm>
            <a:off x="9668638" y="4508389"/>
            <a:ext cx="1872000" cy="504000"/>
          </a:xfrm>
          <a:prstGeom prst="rect">
            <a:avLst/>
          </a:prstGeom>
          <a:solidFill>
            <a:srgbClr val="F8F8F8"/>
          </a:solidFill>
          <a:ln w="285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E65646D-1D98-45DF-856B-DE31CDC1FBA5}"/>
              </a:ext>
            </a:extLst>
          </p:cNvPr>
          <p:cNvSpPr/>
          <p:nvPr/>
        </p:nvSpPr>
        <p:spPr>
          <a:xfrm>
            <a:off x="9311969" y="5466248"/>
            <a:ext cx="924094" cy="651098"/>
          </a:xfrm>
          <a:prstGeom prst="rect">
            <a:avLst/>
          </a:prstGeom>
          <a:solidFill>
            <a:srgbClr val="FDFDFD"/>
          </a:solidFill>
          <a:ln w="28575">
            <a:solidFill>
              <a:srgbClr val="9999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B6DA343-E9F4-4FF4-81C3-E30E7BB905DA}"/>
              </a:ext>
            </a:extLst>
          </p:cNvPr>
          <p:cNvSpPr/>
          <p:nvPr/>
        </p:nvSpPr>
        <p:spPr>
          <a:xfrm>
            <a:off x="9265705" y="1039571"/>
            <a:ext cx="2353468" cy="1944000"/>
          </a:xfrm>
          <a:prstGeom prst="rect">
            <a:avLst/>
          </a:prstGeom>
          <a:solidFill>
            <a:srgbClr val="FDFDFD"/>
          </a:solidFill>
          <a:ln w="28575">
            <a:solidFill>
              <a:srgbClr val="9999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4D4D5F0-1D73-480B-ACE3-922EE3D8D6FB}"/>
              </a:ext>
            </a:extLst>
          </p:cNvPr>
          <p:cNvSpPr/>
          <p:nvPr/>
        </p:nvSpPr>
        <p:spPr>
          <a:xfrm>
            <a:off x="9645277" y="1166026"/>
            <a:ext cx="1872000" cy="504000"/>
          </a:xfrm>
          <a:prstGeom prst="rect">
            <a:avLst/>
          </a:prstGeom>
          <a:solidFill>
            <a:srgbClr val="F8F8F8"/>
          </a:solidFill>
          <a:ln w="285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97B78A7-F048-4A24-9209-36AD08032E5F}"/>
              </a:ext>
            </a:extLst>
          </p:cNvPr>
          <p:cNvSpPr/>
          <p:nvPr/>
        </p:nvSpPr>
        <p:spPr>
          <a:xfrm>
            <a:off x="9645200" y="1757434"/>
            <a:ext cx="1872000" cy="504000"/>
          </a:xfrm>
          <a:prstGeom prst="rect">
            <a:avLst/>
          </a:prstGeom>
          <a:solidFill>
            <a:srgbClr val="F8F8F8"/>
          </a:solidFill>
          <a:ln w="285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EA5861A-8291-475C-B3A6-4D250A09F82B}"/>
              </a:ext>
            </a:extLst>
          </p:cNvPr>
          <p:cNvSpPr/>
          <p:nvPr/>
        </p:nvSpPr>
        <p:spPr>
          <a:xfrm>
            <a:off x="9645199" y="2355674"/>
            <a:ext cx="1872000" cy="504000"/>
          </a:xfrm>
          <a:prstGeom prst="rect">
            <a:avLst/>
          </a:prstGeom>
          <a:solidFill>
            <a:srgbClr val="F8F8F8"/>
          </a:solidFill>
          <a:ln w="285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BE3219C-2895-4FF7-9EB8-BE8C0A4EE6A0}"/>
              </a:ext>
            </a:extLst>
          </p:cNvPr>
          <p:cNvSpPr txBox="1"/>
          <p:nvPr/>
        </p:nvSpPr>
        <p:spPr>
          <a:xfrm>
            <a:off x="1776139" y="6211669"/>
            <a:ext cx="1684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etc.</a:t>
            </a:r>
            <a:endParaRPr lang="en-GB" sz="3600" dirty="0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77DAFA2-E1FE-49F5-A022-91CFCC4E2950}"/>
              </a:ext>
            </a:extLst>
          </p:cNvPr>
          <p:cNvCxnSpPr>
            <a:cxnSpLocks/>
          </p:cNvCxnSpPr>
          <p:nvPr/>
        </p:nvCxnSpPr>
        <p:spPr>
          <a:xfrm>
            <a:off x="3530891" y="2756120"/>
            <a:ext cx="1668812" cy="160425"/>
          </a:xfrm>
          <a:prstGeom prst="straightConnector1">
            <a:avLst/>
          </a:prstGeom>
          <a:ln w="44450">
            <a:solidFill>
              <a:schemeClr val="tx1">
                <a:lumMod val="65000"/>
                <a:lumOff val="35000"/>
              </a:schemeClr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5BC5F3C-66EB-446F-9B2B-9F8BC4A45482}"/>
              </a:ext>
            </a:extLst>
          </p:cNvPr>
          <p:cNvCxnSpPr>
            <a:cxnSpLocks/>
          </p:cNvCxnSpPr>
          <p:nvPr/>
        </p:nvCxnSpPr>
        <p:spPr>
          <a:xfrm flipV="1">
            <a:off x="3233354" y="4559414"/>
            <a:ext cx="2011508" cy="349578"/>
          </a:xfrm>
          <a:prstGeom prst="straightConnector1">
            <a:avLst/>
          </a:prstGeom>
          <a:ln w="44450">
            <a:solidFill>
              <a:schemeClr val="tx1">
                <a:lumMod val="65000"/>
                <a:lumOff val="35000"/>
              </a:schemeClr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1B55087-36E8-4BC3-832C-31F82BA6B411}"/>
              </a:ext>
            </a:extLst>
          </p:cNvPr>
          <p:cNvCxnSpPr>
            <a:cxnSpLocks/>
          </p:cNvCxnSpPr>
          <p:nvPr/>
        </p:nvCxnSpPr>
        <p:spPr>
          <a:xfrm flipV="1">
            <a:off x="2997316" y="5758489"/>
            <a:ext cx="2247546" cy="699645"/>
          </a:xfrm>
          <a:prstGeom prst="straightConnector1">
            <a:avLst/>
          </a:prstGeom>
          <a:ln w="44450">
            <a:solidFill>
              <a:schemeClr val="tx1">
                <a:lumMod val="65000"/>
                <a:lumOff val="35000"/>
              </a:schemeClr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8685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869D33A-A0A7-42A1-8FA0-FAD8A1137705}"/>
              </a:ext>
            </a:extLst>
          </p:cNvPr>
          <p:cNvSpPr/>
          <p:nvPr/>
        </p:nvSpPr>
        <p:spPr>
          <a:xfrm>
            <a:off x="0" y="2101517"/>
            <a:ext cx="12192000" cy="2165684"/>
          </a:xfrm>
          <a:prstGeom prst="rect">
            <a:avLst/>
          </a:prstGeom>
          <a:solidFill>
            <a:srgbClr val="2547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6279C6-9FC0-4589-9C40-14496E3410BB}"/>
              </a:ext>
            </a:extLst>
          </p:cNvPr>
          <p:cNvSpPr txBox="1"/>
          <p:nvPr/>
        </p:nvSpPr>
        <p:spPr>
          <a:xfrm>
            <a:off x="1162803" y="2611605"/>
            <a:ext cx="95533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600" dirty="0">
                <a:solidFill>
                  <a:schemeClr val="bg1"/>
                </a:solidFill>
              </a:rPr>
              <a:t>1.3. Create simulation</a:t>
            </a:r>
            <a:endParaRPr lang="en-GB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2588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0B5032C-4E48-46F5-BB0E-F4B63420B681}"/>
              </a:ext>
            </a:extLst>
          </p:cNvPr>
          <p:cNvSpPr txBox="1"/>
          <p:nvPr/>
        </p:nvSpPr>
        <p:spPr>
          <a:xfrm>
            <a:off x="7195888" y="4279676"/>
            <a:ext cx="474846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rgbClr val="860000"/>
                </a:solidFill>
                <a:latin typeface="+mj-lt"/>
              </a:rPr>
              <a:t>weight_one_child</a:t>
            </a:r>
          </a:p>
          <a:p>
            <a:r>
              <a:rPr lang="de-DE" sz="2600" dirty="0">
                <a:solidFill>
                  <a:srgbClr val="860000"/>
                </a:solidFill>
                <a:latin typeface="+mj-lt"/>
              </a:rPr>
              <a:t>weight_two_children</a:t>
            </a:r>
          </a:p>
          <a:p>
            <a:r>
              <a:rPr lang="de-DE" sz="2600" dirty="0">
                <a:solidFill>
                  <a:srgbClr val="860000"/>
                </a:solidFill>
                <a:latin typeface="+mj-lt"/>
              </a:rPr>
              <a:t>weight_more_than_two_children</a:t>
            </a:r>
          </a:p>
          <a:p>
            <a:r>
              <a:rPr lang="de-DE" sz="2600" dirty="0">
                <a:solidFill>
                  <a:srgbClr val="860000"/>
                </a:solidFill>
                <a:latin typeface="+mj-lt"/>
              </a:rPr>
              <a:t>weight_married</a:t>
            </a:r>
          </a:p>
          <a:p>
            <a:r>
              <a:rPr lang="de-DE" sz="2600" dirty="0">
                <a:solidFill>
                  <a:srgbClr val="860000"/>
                </a:solidFill>
                <a:latin typeface="+mj-lt"/>
              </a:rPr>
              <a:t>weight_age</a:t>
            </a:r>
            <a:br>
              <a:rPr lang="de-DE" sz="2600" dirty="0">
                <a:solidFill>
                  <a:srgbClr val="860000"/>
                </a:solidFill>
                <a:latin typeface="+mj-lt"/>
              </a:rPr>
            </a:br>
            <a:r>
              <a:rPr lang="de-DE" sz="2600" dirty="0">
                <a:solidFill>
                  <a:srgbClr val="860000"/>
                </a:solidFill>
                <a:latin typeface="+mj-lt"/>
              </a:rPr>
              <a:t>weight_age_squared</a:t>
            </a:r>
          </a:p>
        </p:txBody>
      </p:sp>
      <p:sp>
        <p:nvSpPr>
          <p:cNvPr id="13" name="Arrow: Bent 12">
            <a:extLst>
              <a:ext uri="{FF2B5EF4-FFF2-40B4-BE49-F238E27FC236}">
                <a16:creationId xmlns:a16="http://schemas.microsoft.com/office/drawing/2014/main" id="{01FC1306-966A-44EA-B13C-78CBB6EF9A4B}"/>
              </a:ext>
            </a:extLst>
          </p:cNvPr>
          <p:cNvSpPr/>
          <p:nvPr/>
        </p:nvSpPr>
        <p:spPr>
          <a:xfrm flipV="1">
            <a:off x="5981699" y="4197664"/>
            <a:ext cx="952625" cy="864000"/>
          </a:xfrm>
          <a:prstGeom prst="bentArrow">
            <a:avLst>
              <a:gd name="adj1" fmla="val 34477"/>
              <a:gd name="adj2" fmla="val 36934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494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702C8-BE75-4569-9539-2ED5EA23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2199"/>
            <a:ext cx="10515600" cy="1325563"/>
          </a:xfrm>
        </p:spPr>
        <p:txBody>
          <a:bodyPr/>
          <a:lstStyle/>
          <a:p>
            <a:pPr algn="ctr"/>
            <a:r>
              <a:rPr lang="de-DE" dirty="0"/>
              <a:t>Birth probability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5DCB0C-0F27-4DC5-A2B3-DCF06EF24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56" y="1956404"/>
            <a:ext cx="1274858" cy="30542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B91277-6161-413E-A99F-EC0ED30D9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477" y="1397365"/>
            <a:ext cx="1424010" cy="34583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D5F603-AF3E-40F0-A4F9-3ED269B09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552" y="1478976"/>
            <a:ext cx="1393330" cy="35316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651F89-EC40-4E09-9418-81341A7168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3881" y="1387038"/>
            <a:ext cx="1794246" cy="34583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E01FB7-7523-444A-8230-DF99B8A1C3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8816" y="1604879"/>
            <a:ext cx="1555444" cy="3250796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E7327D4-1C57-4E48-83C1-72F402AF044D}"/>
              </a:ext>
            </a:extLst>
          </p:cNvPr>
          <p:cNvCxnSpPr>
            <a:cxnSpLocks/>
          </p:cNvCxnSpPr>
          <p:nvPr/>
        </p:nvCxnSpPr>
        <p:spPr>
          <a:xfrm>
            <a:off x="420635" y="4999049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A6E73A0-DE1F-4A1F-978E-B73F14A3DFFB}"/>
              </a:ext>
            </a:extLst>
          </p:cNvPr>
          <p:cNvCxnSpPr>
            <a:cxnSpLocks/>
          </p:cNvCxnSpPr>
          <p:nvPr/>
        </p:nvCxnSpPr>
        <p:spPr>
          <a:xfrm>
            <a:off x="834290" y="4991790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ED236C7-ABA1-4CBF-9B82-9B008200895B}"/>
              </a:ext>
            </a:extLst>
          </p:cNvPr>
          <p:cNvCxnSpPr>
            <a:cxnSpLocks/>
          </p:cNvCxnSpPr>
          <p:nvPr/>
        </p:nvCxnSpPr>
        <p:spPr>
          <a:xfrm>
            <a:off x="1269723" y="4991789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F9BDB94-4B41-4A8E-B806-01967A6C6E3E}"/>
              </a:ext>
            </a:extLst>
          </p:cNvPr>
          <p:cNvCxnSpPr>
            <a:cxnSpLocks/>
          </p:cNvCxnSpPr>
          <p:nvPr/>
        </p:nvCxnSpPr>
        <p:spPr>
          <a:xfrm>
            <a:off x="1683378" y="4999044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6E8AFA9-3740-40CC-8140-FB383D482EB9}"/>
              </a:ext>
            </a:extLst>
          </p:cNvPr>
          <p:cNvCxnSpPr>
            <a:cxnSpLocks/>
          </p:cNvCxnSpPr>
          <p:nvPr/>
        </p:nvCxnSpPr>
        <p:spPr>
          <a:xfrm>
            <a:off x="2082517" y="4991792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23C65B1-1AC7-4F6C-A65C-B27F7B1C139D}"/>
              </a:ext>
            </a:extLst>
          </p:cNvPr>
          <p:cNvCxnSpPr>
            <a:cxnSpLocks/>
          </p:cNvCxnSpPr>
          <p:nvPr/>
        </p:nvCxnSpPr>
        <p:spPr>
          <a:xfrm>
            <a:off x="2496172" y="4999047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A9B6294-9511-4C2C-BCC4-066636D5740E}"/>
              </a:ext>
            </a:extLst>
          </p:cNvPr>
          <p:cNvCxnSpPr>
            <a:cxnSpLocks/>
          </p:cNvCxnSpPr>
          <p:nvPr/>
        </p:nvCxnSpPr>
        <p:spPr>
          <a:xfrm>
            <a:off x="2931605" y="4999046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2E0EB59-8F0A-4351-BAF8-152D90111AB9}"/>
              </a:ext>
            </a:extLst>
          </p:cNvPr>
          <p:cNvCxnSpPr>
            <a:cxnSpLocks/>
          </p:cNvCxnSpPr>
          <p:nvPr/>
        </p:nvCxnSpPr>
        <p:spPr>
          <a:xfrm>
            <a:off x="3345260" y="4991787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9755E6E-1380-4229-807E-8672B9AF6AE0}"/>
              </a:ext>
            </a:extLst>
          </p:cNvPr>
          <p:cNvCxnSpPr>
            <a:cxnSpLocks/>
          </p:cNvCxnSpPr>
          <p:nvPr/>
        </p:nvCxnSpPr>
        <p:spPr>
          <a:xfrm>
            <a:off x="3751662" y="4991794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3AD2D98-C131-44A7-B840-03B7531B7AE6}"/>
              </a:ext>
            </a:extLst>
          </p:cNvPr>
          <p:cNvCxnSpPr>
            <a:cxnSpLocks/>
          </p:cNvCxnSpPr>
          <p:nvPr/>
        </p:nvCxnSpPr>
        <p:spPr>
          <a:xfrm>
            <a:off x="4165317" y="4999049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57AA4A3-56AA-4E37-9F5C-726A9902BD88}"/>
              </a:ext>
            </a:extLst>
          </p:cNvPr>
          <p:cNvCxnSpPr>
            <a:cxnSpLocks/>
          </p:cNvCxnSpPr>
          <p:nvPr/>
        </p:nvCxnSpPr>
        <p:spPr>
          <a:xfrm>
            <a:off x="4600750" y="4999048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11BC16F-BFCC-472D-9296-E6381DFAB62F}"/>
              </a:ext>
            </a:extLst>
          </p:cNvPr>
          <p:cNvCxnSpPr>
            <a:cxnSpLocks/>
          </p:cNvCxnSpPr>
          <p:nvPr/>
        </p:nvCxnSpPr>
        <p:spPr>
          <a:xfrm>
            <a:off x="5014405" y="5006303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D6C1578-E986-4238-8D58-4BA2BDA31073}"/>
              </a:ext>
            </a:extLst>
          </p:cNvPr>
          <p:cNvCxnSpPr>
            <a:cxnSpLocks/>
          </p:cNvCxnSpPr>
          <p:nvPr/>
        </p:nvCxnSpPr>
        <p:spPr>
          <a:xfrm>
            <a:off x="5413544" y="5013565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C185003-C547-4192-B3C5-9FEE458FBEA5}"/>
              </a:ext>
            </a:extLst>
          </p:cNvPr>
          <p:cNvCxnSpPr>
            <a:cxnSpLocks/>
          </p:cNvCxnSpPr>
          <p:nvPr/>
        </p:nvCxnSpPr>
        <p:spPr>
          <a:xfrm>
            <a:off x="5827199" y="5006306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FFE8FD4-1AA3-4E4C-9CF2-DF896F758B09}"/>
              </a:ext>
            </a:extLst>
          </p:cNvPr>
          <p:cNvCxnSpPr>
            <a:cxnSpLocks/>
          </p:cNvCxnSpPr>
          <p:nvPr/>
        </p:nvCxnSpPr>
        <p:spPr>
          <a:xfrm>
            <a:off x="6262632" y="5006305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3B4E1FF-40C3-4E2D-AB0C-5FFF8AF353EA}"/>
              </a:ext>
            </a:extLst>
          </p:cNvPr>
          <p:cNvCxnSpPr>
            <a:cxnSpLocks/>
          </p:cNvCxnSpPr>
          <p:nvPr/>
        </p:nvCxnSpPr>
        <p:spPr>
          <a:xfrm>
            <a:off x="6676287" y="4999046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53C3715-BAFC-498A-85F4-CE784DAE516A}"/>
              </a:ext>
            </a:extLst>
          </p:cNvPr>
          <p:cNvCxnSpPr>
            <a:cxnSpLocks/>
          </p:cNvCxnSpPr>
          <p:nvPr/>
        </p:nvCxnSpPr>
        <p:spPr>
          <a:xfrm>
            <a:off x="7118985" y="4991789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E1E2BF8-1020-4F4E-AFC8-85A893867A48}"/>
              </a:ext>
            </a:extLst>
          </p:cNvPr>
          <p:cNvCxnSpPr>
            <a:cxnSpLocks/>
          </p:cNvCxnSpPr>
          <p:nvPr/>
        </p:nvCxnSpPr>
        <p:spPr>
          <a:xfrm>
            <a:off x="7532640" y="4984530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7509512-1259-4FF0-8213-DA6B0E38CD76}"/>
              </a:ext>
            </a:extLst>
          </p:cNvPr>
          <p:cNvCxnSpPr>
            <a:cxnSpLocks/>
          </p:cNvCxnSpPr>
          <p:nvPr/>
        </p:nvCxnSpPr>
        <p:spPr>
          <a:xfrm>
            <a:off x="7968073" y="4984529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B28349F-D374-4134-9D67-2BE345992CD9}"/>
              </a:ext>
            </a:extLst>
          </p:cNvPr>
          <p:cNvCxnSpPr>
            <a:cxnSpLocks/>
          </p:cNvCxnSpPr>
          <p:nvPr/>
        </p:nvCxnSpPr>
        <p:spPr>
          <a:xfrm>
            <a:off x="8381728" y="4991784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90B1B89-6920-437C-8A8D-04B5E9F7288F}"/>
              </a:ext>
            </a:extLst>
          </p:cNvPr>
          <p:cNvCxnSpPr>
            <a:cxnSpLocks/>
          </p:cNvCxnSpPr>
          <p:nvPr/>
        </p:nvCxnSpPr>
        <p:spPr>
          <a:xfrm>
            <a:off x="8780867" y="4984532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D2F3C06-A39A-48EA-BE41-82F67DF1301E}"/>
              </a:ext>
            </a:extLst>
          </p:cNvPr>
          <p:cNvCxnSpPr>
            <a:cxnSpLocks/>
          </p:cNvCxnSpPr>
          <p:nvPr/>
        </p:nvCxnSpPr>
        <p:spPr>
          <a:xfrm>
            <a:off x="9194522" y="4991787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B6B176C-842F-4C40-9C0C-63267D265A58}"/>
              </a:ext>
            </a:extLst>
          </p:cNvPr>
          <p:cNvCxnSpPr>
            <a:cxnSpLocks/>
          </p:cNvCxnSpPr>
          <p:nvPr/>
        </p:nvCxnSpPr>
        <p:spPr>
          <a:xfrm>
            <a:off x="9629955" y="4991786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16F2167-051C-4075-AC9D-7E592F52031F}"/>
              </a:ext>
            </a:extLst>
          </p:cNvPr>
          <p:cNvCxnSpPr>
            <a:cxnSpLocks/>
          </p:cNvCxnSpPr>
          <p:nvPr/>
        </p:nvCxnSpPr>
        <p:spPr>
          <a:xfrm>
            <a:off x="10043610" y="4984527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389CC90-7CA7-4B44-83C5-981C1BF7669D}"/>
              </a:ext>
            </a:extLst>
          </p:cNvPr>
          <p:cNvCxnSpPr>
            <a:cxnSpLocks/>
          </p:cNvCxnSpPr>
          <p:nvPr/>
        </p:nvCxnSpPr>
        <p:spPr>
          <a:xfrm>
            <a:off x="10450012" y="4984534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845A5AF-B21C-4CF9-B254-95E102AD3B5C}"/>
              </a:ext>
            </a:extLst>
          </p:cNvPr>
          <p:cNvCxnSpPr>
            <a:cxnSpLocks/>
          </p:cNvCxnSpPr>
          <p:nvPr/>
        </p:nvCxnSpPr>
        <p:spPr>
          <a:xfrm>
            <a:off x="10863667" y="4991789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B3A1DCE-91B3-4C48-A644-1534179EC3A1}"/>
              </a:ext>
            </a:extLst>
          </p:cNvPr>
          <p:cNvCxnSpPr>
            <a:cxnSpLocks/>
          </p:cNvCxnSpPr>
          <p:nvPr/>
        </p:nvCxnSpPr>
        <p:spPr>
          <a:xfrm>
            <a:off x="11299100" y="4991788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>
            <a:extLst>
              <a:ext uri="{FF2B5EF4-FFF2-40B4-BE49-F238E27FC236}">
                <a16:creationId xmlns:a16="http://schemas.microsoft.com/office/drawing/2014/main" id="{3E4062CF-3706-4E30-B708-D81951AC54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2227" y="5376853"/>
            <a:ext cx="1037872" cy="1264906"/>
          </a:xfrm>
          <a:prstGeom prst="rect">
            <a:avLst/>
          </a:prstGeo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2733D6A-1F75-47EC-9923-1F7866FF1EA2}"/>
              </a:ext>
            </a:extLst>
          </p:cNvPr>
          <p:cNvCxnSpPr>
            <a:cxnSpLocks/>
          </p:cNvCxnSpPr>
          <p:nvPr/>
        </p:nvCxnSpPr>
        <p:spPr>
          <a:xfrm>
            <a:off x="6392479" y="5018854"/>
            <a:ext cx="144000" cy="396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7729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F56CE81-7D6A-4BBC-B2DB-309D206B4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918" y="1104276"/>
            <a:ext cx="4585457" cy="2191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B5032C-4E48-46F5-BB0E-F4B63420B681}"/>
              </a:ext>
            </a:extLst>
          </p:cNvPr>
          <p:cNvSpPr txBox="1"/>
          <p:nvPr/>
        </p:nvSpPr>
        <p:spPr>
          <a:xfrm>
            <a:off x="7195888" y="4279676"/>
            <a:ext cx="474846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rgbClr val="860000"/>
                </a:solidFill>
                <a:latin typeface="+mj-lt"/>
              </a:rPr>
              <a:t>weight_one_child</a:t>
            </a:r>
          </a:p>
          <a:p>
            <a:r>
              <a:rPr lang="de-DE" sz="2600" dirty="0">
                <a:solidFill>
                  <a:srgbClr val="860000"/>
                </a:solidFill>
                <a:latin typeface="+mj-lt"/>
              </a:rPr>
              <a:t>weight_two_children</a:t>
            </a:r>
          </a:p>
          <a:p>
            <a:r>
              <a:rPr lang="de-DE" sz="2600" dirty="0">
                <a:solidFill>
                  <a:srgbClr val="860000"/>
                </a:solidFill>
                <a:latin typeface="+mj-lt"/>
              </a:rPr>
              <a:t>weight_more_than_two_children</a:t>
            </a:r>
          </a:p>
          <a:p>
            <a:r>
              <a:rPr lang="de-DE" sz="2600" dirty="0">
                <a:solidFill>
                  <a:srgbClr val="860000"/>
                </a:solidFill>
                <a:latin typeface="+mj-lt"/>
              </a:rPr>
              <a:t>weight_married</a:t>
            </a:r>
          </a:p>
          <a:p>
            <a:r>
              <a:rPr lang="de-DE" sz="2600" dirty="0">
                <a:solidFill>
                  <a:srgbClr val="860000"/>
                </a:solidFill>
                <a:latin typeface="+mj-lt"/>
              </a:rPr>
              <a:t>weight_age</a:t>
            </a:r>
            <a:br>
              <a:rPr lang="de-DE" sz="2600" dirty="0">
                <a:solidFill>
                  <a:srgbClr val="860000"/>
                </a:solidFill>
                <a:latin typeface="+mj-lt"/>
              </a:rPr>
            </a:br>
            <a:r>
              <a:rPr lang="de-DE" sz="2600" dirty="0">
                <a:solidFill>
                  <a:srgbClr val="860000"/>
                </a:solidFill>
                <a:latin typeface="+mj-lt"/>
              </a:rPr>
              <a:t>weight_age_squared</a:t>
            </a:r>
          </a:p>
        </p:txBody>
      </p:sp>
      <p:sp>
        <p:nvSpPr>
          <p:cNvPr id="13" name="Arrow: Bent 12">
            <a:extLst>
              <a:ext uri="{FF2B5EF4-FFF2-40B4-BE49-F238E27FC236}">
                <a16:creationId xmlns:a16="http://schemas.microsoft.com/office/drawing/2014/main" id="{01FC1306-966A-44EA-B13C-78CBB6EF9A4B}"/>
              </a:ext>
            </a:extLst>
          </p:cNvPr>
          <p:cNvSpPr/>
          <p:nvPr/>
        </p:nvSpPr>
        <p:spPr>
          <a:xfrm flipV="1">
            <a:off x="5981699" y="4197664"/>
            <a:ext cx="952625" cy="864000"/>
          </a:xfrm>
          <a:prstGeom prst="bentArrow">
            <a:avLst>
              <a:gd name="adj1" fmla="val 34477"/>
              <a:gd name="adj2" fmla="val 36934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1219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9CDF1D5-2E54-41B7-93CE-76B55E951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992" y="1104276"/>
            <a:ext cx="3852510" cy="20337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56CE81-7D6A-4BBC-B2DB-309D206B4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918" y="1104276"/>
            <a:ext cx="4585457" cy="2191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416C90E-681E-4575-8872-0BEB92B85DCF}"/>
              </a:ext>
            </a:extLst>
          </p:cNvPr>
          <p:cNvCxnSpPr>
            <a:cxnSpLocks/>
          </p:cNvCxnSpPr>
          <p:nvPr/>
        </p:nvCxnSpPr>
        <p:spPr>
          <a:xfrm>
            <a:off x="5400675" y="2144886"/>
            <a:ext cx="2000250" cy="0"/>
          </a:xfrm>
          <a:prstGeom prst="straightConnector1">
            <a:avLst/>
          </a:prstGeom>
          <a:ln w="1016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0B5032C-4E48-46F5-BB0E-F4B63420B681}"/>
              </a:ext>
            </a:extLst>
          </p:cNvPr>
          <p:cNvSpPr txBox="1"/>
          <p:nvPr/>
        </p:nvSpPr>
        <p:spPr>
          <a:xfrm>
            <a:off x="7195888" y="4279676"/>
            <a:ext cx="474846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rgbClr val="860000"/>
                </a:solidFill>
                <a:latin typeface="+mj-lt"/>
              </a:rPr>
              <a:t>weight_one_child</a:t>
            </a:r>
          </a:p>
          <a:p>
            <a:r>
              <a:rPr lang="de-DE" sz="2600" dirty="0">
                <a:solidFill>
                  <a:srgbClr val="860000"/>
                </a:solidFill>
                <a:latin typeface="+mj-lt"/>
              </a:rPr>
              <a:t>weight_two_children</a:t>
            </a:r>
          </a:p>
          <a:p>
            <a:r>
              <a:rPr lang="de-DE" sz="2600" dirty="0">
                <a:solidFill>
                  <a:srgbClr val="860000"/>
                </a:solidFill>
                <a:latin typeface="+mj-lt"/>
              </a:rPr>
              <a:t>weight_more_than_two_children</a:t>
            </a:r>
          </a:p>
          <a:p>
            <a:r>
              <a:rPr lang="de-DE" sz="2600" dirty="0">
                <a:solidFill>
                  <a:srgbClr val="860000"/>
                </a:solidFill>
                <a:latin typeface="+mj-lt"/>
              </a:rPr>
              <a:t>weight_married</a:t>
            </a:r>
          </a:p>
          <a:p>
            <a:r>
              <a:rPr lang="de-DE" sz="2600" dirty="0">
                <a:solidFill>
                  <a:srgbClr val="860000"/>
                </a:solidFill>
                <a:latin typeface="+mj-lt"/>
              </a:rPr>
              <a:t>weight_age</a:t>
            </a:r>
            <a:br>
              <a:rPr lang="de-DE" sz="2600" dirty="0">
                <a:solidFill>
                  <a:srgbClr val="860000"/>
                </a:solidFill>
                <a:latin typeface="+mj-lt"/>
              </a:rPr>
            </a:br>
            <a:r>
              <a:rPr lang="de-DE" sz="2600" dirty="0">
                <a:solidFill>
                  <a:srgbClr val="860000"/>
                </a:solidFill>
                <a:latin typeface="+mj-lt"/>
              </a:rPr>
              <a:t>weight_age_squared</a:t>
            </a:r>
          </a:p>
        </p:txBody>
      </p:sp>
      <p:sp>
        <p:nvSpPr>
          <p:cNvPr id="13" name="Arrow: Bent 12">
            <a:extLst>
              <a:ext uri="{FF2B5EF4-FFF2-40B4-BE49-F238E27FC236}">
                <a16:creationId xmlns:a16="http://schemas.microsoft.com/office/drawing/2014/main" id="{01FC1306-966A-44EA-B13C-78CBB6EF9A4B}"/>
              </a:ext>
            </a:extLst>
          </p:cNvPr>
          <p:cNvSpPr/>
          <p:nvPr/>
        </p:nvSpPr>
        <p:spPr>
          <a:xfrm flipV="1">
            <a:off x="5981699" y="4197664"/>
            <a:ext cx="952625" cy="864000"/>
          </a:xfrm>
          <a:prstGeom prst="bentArrow">
            <a:avLst>
              <a:gd name="adj1" fmla="val 34477"/>
              <a:gd name="adj2" fmla="val 36934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699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439EBB-A174-4C5B-88BD-FCA015903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132" y="2620270"/>
            <a:ext cx="4412146" cy="23291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2DE903-532C-4F6B-A061-18F769298193}"/>
              </a:ext>
            </a:extLst>
          </p:cNvPr>
          <p:cNvSpPr/>
          <p:nvPr/>
        </p:nvSpPr>
        <p:spPr>
          <a:xfrm>
            <a:off x="7812976" y="3151896"/>
            <a:ext cx="3129486" cy="145138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dirty="0"/>
              <a:t>National Longitudinal Survey of Youth</a:t>
            </a:r>
            <a:endParaRPr lang="en-GB" sz="28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787AD93-5A2C-4075-8A2A-A66D7A52144A}"/>
              </a:ext>
            </a:extLst>
          </p:cNvPr>
          <p:cNvCxnSpPr>
            <a:cxnSpLocks/>
          </p:cNvCxnSpPr>
          <p:nvPr/>
        </p:nvCxnSpPr>
        <p:spPr>
          <a:xfrm>
            <a:off x="5283201" y="3784849"/>
            <a:ext cx="2365828" cy="0"/>
          </a:xfrm>
          <a:prstGeom prst="straightConnector1">
            <a:avLst/>
          </a:prstGeom>
          <a:ln w="1016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AF6A1FC-E587-4CE3-9B32-8A4B9E068AFF}"/>
              </a:ext>
            </a:extLst>
          </p:cNvPr>
          <p:cNvSpPr txBox="1"/>
          <p:nvPr/>
        </p:nvSpPr>
        <p:spPr>
          <a:xfrm>
            <a:off x="2464728" y="2122855"/>
            <a:ext cx="21916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  <a:endParaRPr lang="en-GB" sz="20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465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439EBB-A174-4C5B-88BD-FCA015903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132" y="2620270"/>
            <a:ext cx="4412146" cy="23291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2DE903-532C-4F6B-A061-18F769298193}"/>
              </a:ext>
            </a:extLst>
          </p:cNvPr>
          <p:cNvSpPr/>
          <p:nvPr/>
        </p:nvSpPr>
        <p:spPr>
          <a:xfrm>
            <a:off x="7812976" y="3151896"/>
            <a:ext cx="3129486" cy="145138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dirty="0"/>
              <a:t>National Longitudinal Survey of Youth</a:t>
            </a:r>
            <a:endParaRPr lang="en-GB" sz="28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787AD93-5A2C-4075-8A2A-A66D7A52144A}"/>
              </a:ext>
            </a:extLst>
          </p:cNvPr>
          <p:cNvCxnSpPr>
            <a:cxnSpLocks/>
          </p:cNvCxnSpPr>
          <p:nvPr/>
        </p:nvCxnSpPr>
        <p:spPr>
          <a:xfrm>
            <a:off x="5283201" y="3784849"/>
            <a:ext cx="2365828" cy="0"/>
          </a:xfrm>
          <a:prstGeom prst="straightConnector1">
            <a:avLst/>
          </a:prstGeom>
          <a:ln w="1016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D483BEA-5513-4660-925B-BCFFEB441709}"/>
              </a:ext>
            </a:extLst>
          </p:cNvPr>
          <p:cNvCxnSpPr>
            <a:cxnSpLocks/>
          </p:cNvCxnSpPr>
          <p:nvPr/>
        </p:nvCxnSpPr>
        <p:spPr>
          <a:xfrm>
            <a:off x="707421" y="3211290"/>
            <a:ext cx="3996000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BDB6EAE-D812-4C96-AD09-18C2B9EBE1E8}"/>
              </a:ext>
            </a:extLst>
          </p:cNvPr>
          <p:cNvSpPr txBox="1"/>
          <p:nvPr/>
        </p:nvSpPr>
        <p:spPr>
          <a:xfrm>
            <a:off x="4631217" y="3089487"/>
            <a:ext cx="515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t</a:t>
            </a:r>
            <a:endParaRPr lang="en-GB" sz="28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A5FBC63-4059-4844-B345-297A5356AEC3}"/>
              </a:ext>
            </a:extLst>
          </p:cNvPr>
          <p:cNvCxnSpPr>
            <a:cxnSpLocks/>
          </p:cNvCxnSpPr>
          <p:nvPr/>
        </p:nvCxnSpPr>
        <p:spPr>
          <a:xfrm>
            <a:off x="761913" y="6286042"/>
            <a:ext cx="3996000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E267102-A027-44EE-95C9-70DF3F0188AD}"/>
              </a:ext>
            </a:extLst>
          </p:cNvPr>
          <p:cNvSpPr txBox="1"/>
          <p:nvPr/>
        </p:nvSpPr>
        <p:spPr>
          <a:xfrm>
            <a:off x="4685709" y="6164239"/>
            <a:ext cx="515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t</a:t>
            </a:r>
            <a:endParaRPr lang="en-GB" sz="28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5C43A25-70F9-4884-9569-12A8EF6C2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22" y="1200323"/>
            <a:ext cx="667815" cy="194238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D8EDC9E-1AE3-42D1-BD09-4F253140E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8448" y="857070"/>
            <a:ext cx="1069465" cy="23093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F6E6E3C-2CF3-4206-96F8-3003A1F4A5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8448" y="4019342"/>
            <a:ext cx="1174908" cy="22029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B21D8CA-60FA-4B72-9B30-1F3F0018F8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935" y="4125110"/>
            <a:ext cx="902206" cy="209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396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439EBB-A174-4C5B-88BD-FCA015903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132" y="2591242"/>
            <a:ext cx="4412146" cy="23291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2DE903-532C-4F6B-A061-18F769298193}"/>
              </a:ext>
            </a:extLst>
          </p:cNvPr>
          <p:cNvSpPr/>
          <p:nvPr/>
        </p:nvSpPr>
        <p:spPr>
          <a:xfrm>
            <a:off x="7812976" y="3151896"/>
            <a:ext cx="3129486" cy="145138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dirty="0"/>
              <a:t>National Longitudinal Survey of Youth</a:t>
            </a:r>
            <a:endParaRPr lang="en-GB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DB6EAE-D812-4C96-AD09-18C2B9EBE1E8}"/>
              </a:ext>
            </a:extLst>
          </p:cNvPr>
          <p:cNvSpPr txBox="1"/>
          <p:nvPr/>
        </p:nvSpPr>
        <p:spPr>
          <a:xfrm>
            <a:off x="4631217" y="3089487"/>
            <a:ext cx="515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t</a:t>
            </a:r>
            <a:endParaRPr lang="en-GB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267102-A027-44EE-95C9-70DF3F0188AD}"/>
              </a:ext>
            </a:extLst>
          </p:cNvPr>
          <p:cNvSpPr txBox="1"/>
          <p:nvPr/>
        </p:nvSpPr>
        <p:spPr>
          <a:xfrm>
            <a:off x="4685709" y="6164239"/>
            <a:ext cx="515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t</a:t>
            </a:r>
            <a:endParaRPr lang="en-GB" sz="28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5C43A25-70F9-4884-9569-12A8EF6C2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22" y="1200323"/>
            <a:ext cx="667815" cy="194238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D8EDC9E-1AE3-42D1-BD09-4F253140E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8448" y="857070"/>
            <a:ext cx="1069465" cy="23093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F6E6E3C-2CF3-4206-96F8-3003A1F4A5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8448" y="4019342"/>
            <a:ext cx="1174908" cy="22029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B21D8CA-60FA-4B72-9B30-1F3F0018F8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935" y="4125110"/>
            <a:ext cx="902206" cy="2092351"/>
          </a:xfrm>
          <a:prstGeom prst="rect">
            <a:avLst/>
          </a:prstGeom>
        </p:spPr>
      </p:pic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57D9FE8D-EA8C-4478-841A-0A8C1E622261}"/>
              </a:ext>
            </a:extLst>
          </p:cNvPr>
          <p:cNvCxnSpPr>
            <a:cxnSpLocks/>
          </p:cNvCxnSpPr>
          <p:nvPr/>
        </p:nvCxnSpPr>
        <p:spPr>
          <a:xfrm>
            <a:off x="1654334" y="3211290"/>
            <a:ext cx="5864440" cy="435420"/>
          </a:xfrm>
          <a:prstGeom prst="bentConnector3">
            <a:avLst>
              <a:gd name="adj1" fmla="val -6924"/>
            </a:avLst>
          </a:prstGeom>
          <a:ln w="22225">
            <a:solidFill>
              <a:srgbClr val="F2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22D7049C-8D64-4203-80B0-C8FCE91F03D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702224" y="4952953"/>
            <a:ext cx="2181827" cy="1274779"/>
          </a:xfrm>
          <a:prstGeom prst="bentConnector3">
            <a:avLst>
              <a:gd name="adj1" fmla="val 100038"/>
            </a:avLst>
          </a:prstGeom>
          <a:ln w="22225">
            <a:solidFill>
              <a:srgbClr val="F2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A9B11528-E1E5-4F47-B2C8-418D63DFE697}"/>
              </a:ext>
            </a:extLst>
          </p:cNvPr>
          <p:cNvCxnSpPr>
            <a:cxnSpLocks/>
          </p:cNvCxnSpPr>
          <p:nvPr/>
        </p:nvCxnSpPr>
        <p:spPr>
          <a:xfrm>
            <a:off x="1291771" y="6286042"/>
            <a:ext cx="4863977" cy="395214"/>
          </a:xfrm>
          <a:prstGeom prst="bentConnector3">
            <a:avLst>
              <a:gd name="adj1" fmla="val -915"/>
            </a:avLst>
          </a:prstGeom>
          <a:ln w="15875">
            <a:solidFill>
              <a:srgbClr val="F2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ACFB10E-F5CB-4A9E-8B72-3AF2293ACDCF}"/>
              </a:ext>
            </a:extLst>
          </p:cNvPr>
          <p:cNvCxnSpPr/>
          <p:nvPr/>
        </p:nvCxnSpPr>
        <p:spPr>
          <a:xfrm>
            <a:off x="2269671" y="3211290"/>
            <a:ext cx="0" cy="435420"/>
          </a:xfrm>
          <a:prstGeom prst="line">
            <a:avLst/>
          </a:prstGeom>
          <a:ln w="22225">
            <a:solidFill>
              <a:srgbClr val="F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A11F0DD-AB9B-4EAE-B28A-559F7F42FBC0}"/>
              </a:ext>
            </a:extLst>
          </p:cNvPr>
          <p:cNvCxnSpPr/>
          <p:nvPr/>
        </p:nvCxnSpPr>
        <p:spPr>
          <a:xfrm>
            <a:off x="2552700" y="3211290"/>
            <a:ext cx="0" cy="435420"/>
          </a:xfrm>
          <a:prstGeom prst="line">
            <a:avLst/>
          </a:prstGeom>
          <a:ln w="22225">
            <a:solidFill>
              <a:srgbClr val="F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D723E47-77CD-4068-B5F9-5C8B149E2A9F}"/>
              </a:ext>
            </a:extLst>
          </p:cNvPr>
          <p:cNvCxnSpPr/>
          <p:nvPr/>
        </p:nvCxnSpPr>
        <p:spPr>
          <a:xfrm>
            <a:off x="2813957" y="3211290"/>
            <a:ext cx="0" cy="435420"/>
          </a:xfrm>
          <a:prstGeom prst="line">
            <a:avLst/>
          </a:prstGeom>
          <a:ln w="22225">
            <a:solidFill>
              <a:srgbClr val="F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16CFDB6-78AE-4529-8BDF-49D4283CD20D}"/>
              </a:ext>
            </a:extLst>
          </p:cNvPr>
          <p:cNvCxnSpPr/>
          <p:nvPr/>
        </p:nvCxnSpPr>
        <p:spPr>
          <a:xfrm>
            <a:off x="3046186" y="3211290"/>
            <a:ext cx="0" cy="435420"/>
          </a:xfrm>
          <a:prstGeom prst="line">
            <a:avLst/>
          </a:prstGeom>
          <a:ln w="22225">
            <a:solidFill>
              <a:srgbClr val="F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6B63F7E-6F0B-484B-8A22-7119CD2E0DBA}"/>
              </a:ext>
            </a:extLst>
          </p:cNvPr>
          <p:cNvCxnSpPr/>
          <p:nvPr/>
        </p:nvCxnSpPr>
        <p:spPr>
          <a:xfrm>
            <a:off x="3321958" y="3211290"/>
            <a:ext cx="0" cy="435420"/>
          </a:xfrm>
          <a:prstGeom prst="line">
            <a:avLst/>
          </a:prstGeom>
          <a:ln w="22225">
            <a:solidFill>
              <a:srgbClr val="F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12428BA-2993-40E1-88C7-B99ADC18EC93}"/>
              </a:ext>
            </a:extLst>
          </p:cNvPr>
          <p:cNvCxnSpPr/>
          <p:nvPr/>
        </p:nvCxnSpPr>
        <p:spPr>
          <a:xfrm>
            <a:off x="3601364" y="3207661"/>
            <a:ext cx="0" cy="435420"/>
          </a:xfrm>
          <a:prstGeom prst="line">
            <a:avLst/>
          </a:prstGeom>
          <a:ln w="22225">
            <a:solidFill>
              <a:srgbClr val="F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8DE9315-7155-4421-90CB-F9CD117E888A}"/>
              </a:ext>
            </a:extLst>
          </p:cNvPr>
          <p:cNvCxnSpPr/>
          <p:nvPr/>
        </p:nvCxnSpPr>
        <p:spPr>
          <a:xfrm>
            <a:off x="3866242" y="3204030"/>
            <a:ext cx="0" cy="435420"/>
          </a:xfrm>
          <a:prstGeom prst="line">
            <a:avLst/>
          </a:prstGeom>
          <a:ln w="22225">
            <a:solidFill>
              <a:srgbClr val="F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D483BEA-5513-4660-925B-BCFFEB441709}"/>
              </a:ext>
            </a:extLst>
          </p:cNvPr>
          <p:cNvCxnSpPr>
            <a:cxnSpLocks/>
          </p:cNvCxnSpPr>
          <p:nvPr/>
        </p:nvCxnSpPr>
        <p:spPr>
          <a:xfrm>
            <a:off x="707421" y="3211290"/>
            <a:ext cx="3996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BC8CC4C-2AF8-486B-9163-7D2D4B7E3F70}"/>
              </a:ext>
            </a:extLst>
          </p:cNvPr>
          <p:cNvCxnSpPr/>
          <p:nvPr/>
        </p:nvCxnSpPr>
        <p:spPr>
          <a:xfrm>
            <a:off x="2262416" y="6281064"/>
            <a:ext cx="0" cy="396000"/>
          </a:xfrm>
          <a:prstGeom prst="line">
            <a:avLst/>
          </a:prstGeom>
          <a:ln w="22225">
            <a:solidFill>
              <a:srgbClr val="F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3585E7C-A464-4743-BAF4-36D3C6E75E32}"/>
              </a:ext>
            </a:extLst>
          </p:cNvPr>
          <p:cNvCxnSpPr/>
          <p:nvPr/>
        </p:nvCxnSpPr>
        <p:spPr>
          <a:xfrm>
            <a:off x="2545445" y="6281064"/>
            <a:ext cx="0" cy="396000"/>
          </a:xfrm>
          <a:prstGeom prst="line">
            <a:avLst/>
          </a:prstGeom>
          <a:ln w="22225">
            <a:solidFill>
              <a:srgbClr val="F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025FB8F-77B1-4CC3-BE2F-D0204919D530}"/>
              </a:ext>
            </a:extLst>
          </p:cNvPr>
          <p:cNvCxnSpPr/>
          <p:nvPr/>
        </p:nvCxnSpPr>
        <p:spPr>
          <a:xfrm>
            <a:off x="2806702" y="6281064"/>
            <a:ext cx="0" cy="396000"/>
          </a:xfrm>
          <a:prstGeom prst="line">
            <a:avLst/>
          </a:prstGeom>
          <a:ln w="22225">
            <a:solidFill>
              <a:srgbClr val="F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3C8ABB3-2AFF-4BFA-AEE4-DED4359FF80E}"/>
              </a:ext>
            </a:extLst>
          </p:cNvPr>
          <p:cNvCxnSpPr/>
          <p:nvPr/>
        </p:nvCxnSpPr>
        <p:spPr>
          <a:xfrm>
            <a:off x="3038931" y="6281064"/>
            <a:ext cx="0" cy="396000"/>
          </a:xfrm>
          <a:prstGeom prst="line">
            <a:avLst/>
          </a:prstGeom>
          <a:ln w="22225">
            <a:solidFill>
              <a:srgbClr val="F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69346CD-7135-49F0-B8FD-512BD979E9C3}"/>
              </a:ext>
            </a:extLst>
          </p:cNvPr>
          <p:cNvCxnSpPr/>
          <p:nvPr/>
        </p:nvCxnSpPr>
        <p:spPr>
          <a:xfrm>
            <a:off x="3314703" y="6281064"/>
            <a:ext cx="0" cy="396000"/>
          </a:xfrm>
          <a:prstGeom prst="line">
            <a:avLst/>
          </a:prstGeom>
          <a:ln w="22225">
            <a:solidFill>
              <a:srgbClr val="F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873D8E3-D59E-488F-8192-10008539A828}"/>
              </a:ext>
            </a:extLst>
          </p:cNvPr>
          <p:cNvCxnSpPr/>
          <p:nvPr/>
        </p:nvCxnSpPr>
        <p:spPr>
          <a:xfrm>
            <a:off x="3594109" y="6277435"/>
            <a:ext cx="0" cy="396000"/>
          </a:xfrm>
          <a:prstGeom prst="line">
            <a:avLst/>
          </a:prstGeom>
          <a:ln w="22225">
            <a:solidFill>
              <a:srgbClr val="F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6527347-AA3D-40F3-85CC-6BA54A64A8F0}"/>
              </a:ext>
            </a:extLst>
          </p:cNvPr>
          <p:cNvCxnSpPr/>
          <p:nvPr/>
        </p:nvCxnSpPr>
        <p:spPr>
          <a:xfrm>
            <a:off x="3858987" y="6281424"/>
            <a:ext cx="0" cy="396000"/>
          </a:xfrm>
          <a:prstGeom prst="line">
            <a:avLst/>
          </a:prstGeom>
          <a:ln w="22225">
            <a:solidFill>
              <a:srgbClr val="F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A5FBC63-4059-4844-B345-297A5356AEC3}"/>
              </a:ext>
            </a:extLst>
          </p:cNvPr>
          <p:cNvCxnSpPr>
            <a:cxnSpLocks/>
          </p:cNvCxnSpPr>
          <p:nvPr/>
        </p:nvCxnSpPr>
        <p:spPr>
          <a:xfrm>
            <a:off x="761913" y="6286042"/>
            <a:ext cx="3996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9038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439EBB-A174-4C5B-88BD-FCA015903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132" y="2620270"/>
            <a:ext cx="4412146" cy="23291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2DE903-532C-4F6B-A061-18F769298193}"/>
              </a:ext>
            </a:extLst>
          </p:cNvPr>
          <p:cNvSpPr/>
          <p:nvPr/>
        </p:nvSpPr>
        <p:spPr>
          <a:xfrm>
            <a:off x="7812976" y="3151896"/>
            <a:ext cx="3129486" cy="145138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dirty="0"/>
              <a:t>National Longitudinal Survey of Youth</a:t>
            </a:r>
            <a:endParaRPr lang="en-GB" sz="28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D483BEA-5513-4660-925B-BCFFEB441709}"/>
              </a:ext>
            </a:extLst>
          </p:cNvPr>
          <p:cNvCxnSpPr>
            <a:cxnSpLocks/>
          </p:cNvCxnSpPr>
          <p:nvPr/>
        </p:nvCxnSpPr>
        <p:spPr>
          <a:xfrm>
            <a:off x="707421" y="3211290"/>
            <a:ext cx="3996000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BDB6EAE-D812-4C96-AD09-18C2B9EBE1E8}"/>
              </a:ext>
            </a:extLst>
          </p:cNvPr>
          <p:cNvSpPr txBox="1"/>
          <p:nvPr/>
        </p:nvSpPr>
        <p:spPr>
          <a:xfrm>
            <a:off x="4631217" y="3089487"/>
            <a:ext cx="515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t</a:t>
            </a:r>
            <a:endParaRPr lang="en-GB" sz="28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A5FBC63-4059-4844-B345-297A5356AEC3}"/>
              </a:ext>
            </a:extLst>
          </p:cNvPr>
          <p:cNvCxnSpPr>
            <a:cxnSpLocks/>
          </p:cNvCxnSpPr>
          <p:nvPr/>
        </p:nvCxnSpPr>
        <p:spPr>
          <a:xfrm>
            <a:off x="761913" y="6286042"/>
            <a:ext cx="3996000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E267102-A027-44EE-95C9-70DF3F0188AD}"/>
              </a:ext>
            </a:extLst>
          </p:cNvPr>
          <p:cNvSpPr txBox="1"/>
          <p:nvPr/>
        </p:nvSpPr>
        <p:spPr>
          <a:xfrm>
            <a:off x="4685709" y="6164239"/>
            <a:ext cx="515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t</a:t>
            </a:r>
            <a:endParaRPr lang="en-GB" sz="28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5C43A25-70F9-4884-9569-12A8EF6C2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22" y="1200323"/>
            <a:ext cx="667815" cy="194238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D8EDC9E-1AE3-42D1-BD09-4F253140E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8448" y="857070"/>
            <a:ext cx="1069465" cy="23093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F6E6E3C-2CF3-4206-96F8-3003A1F4A5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8448" y="4019342"/>
            <a:ext cx="1174908" cy="22029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B21D8CA-60FA-4B72-9B30-1F3F0018F8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935" y="4125110"/>
            <a:ext cx="902206" cy="209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011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439EBB-A174-4C5B-88BD-FCA015903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132" y="2620270"/>
            <a:ext cx="4412146" cy="2329159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D483BEA-5513-4660-925B-BCFFEB441709}"/>
              </a:ext>
            </a:extLst>
          </p:cNvPr>
          <p:cNvCxnSpPr>
            <a:cxnSpLocks/>
          </p:cNvCxnSpPr>
          <p:nvPr/>
        </p:nvCxnSpPr>
        <p:spPr>
          <a:xfrm>
            <a:off x="707421" y="3211290"/>
            <a:ext cx="3996000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BDB6EAE-D812-4C96-AD09-18C2B9EBE1E8}"/>
              </a:ext>
            </a:extLst>
          </p:cNvPr>
          <p:cNvSpPr txBox="1"/>
          <p:nvPr/>
        </p:nvSpPr>
        <p:spPr>
          <a:xfrm>
            <a:off x="4631217" y="3089487"/>
            <a:ext cx="515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t</a:t>
            </a:r>
            <a:endParaRPr lang="en-GB" sz="28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A5FBC63-4059-4844-B345-297A5356AEC3}"/>
              </a:ext>
            </a:extLst>
          </p:cNvPr>
          <p:cNvCxnSpPr>
            <a:cxnSpLocks/>
          </p:cNvCxnSpPr>
          <p:nvPr/>
        </p:nvCxnSpPr>
        <p:spPr>
          <a:xfrm>
            <a:off x="761913" y="6286042"/>
            <a:ext cx="3996000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E267102-A027-44EE-95C9-70DF3F0188AD}"/>
              </a:ext>
            </a:extLst>
          </p:cNvPr>
          <p:cNvSpPr txBox="1"/>
          <p:nvPr/>
        </p:nvSpPr>
        <p:spPr>
          <a:xfrm>
            <a:off x="4685709" y="6164239"/>
            <a:ext cx="515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t</a:t>
            </a:r>
            <a:endParaRPr lang="en-GB" sz="28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5C43A25-70F9-4884-9569-12A8EF6C2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22" y="1200323"/>
            <a:ext cx="667815" cy="194238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D8EDC9E-1AE3-42D1-BD09-4F253140E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8448" y="857070"/>
            <a:ext cx="1069465" cy="23093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F6E6E3C-2CF3-4206-96F8-3003A1F4A5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8448" y="4019342"/>
            <a:ext cx="1174908" cy="22029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B21D8CA-60FA-4B72-9B30-1F3F0018F8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935" y="4125110"/>
            <a:ext cx="902206" cy="2092351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FC715AC-0579-4F43-92BF-87BF97601023}"/>
              </a:ext>
            </a:extLst>
          </p:cNvPr>
          <p:cNvCxnSpPr>
            <a:cxnSpLocks/>
          </p:cNvCxnSpPr>
          <p:nvPr/>
        </p:nvCxnSpPr>
        <p:spPr>
          <a:xfrm flipV="1">
            <a:off x="319314" y="4125110"/>
            <a:ext cx="4715555" cy="2179525"/>
          </a:xfrm>
          <a:prstGeom prst="line">
            <a:avLst/>
          </a:prstGeom>
          <a:ln w="69850">
            <a:solidFill>
              <a:srgbClr val="F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960388E-FABA-47FF-AC89-EE43F69A159F}"/>
              </a:ext>
            </a:extLst>
          </p:cNvPr>
          <p:cNvCxnSpPr>
            <a:cxnSpLocks/>
          </p:cNvCxnSpPr>
          <p:nvPr/>
        </p:nvCxnSpPr>
        <p:spPr>
          <a:xfrm flipV="1">
            <a:off x="7157132" y="4383313"/>
            <a:ext cx="4412146" cy="278024"/>
          </a:xfrm>
          <a:prstGeom prst="line">
            <a:avLst/>
          </a:prstGeom>
          <a:ln w="34925">
            <a:solidFill>
              <a:srgbClr val="F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32DE903-532C-4F6B-A061-18F769298193}"/>
              </a:ext>
            </a:extLst>
          </p:cNvPr>
          <p:cNvSpPr/>
          <p:nvPr/>
        </p:nvSpPr>
        <p:spPr>
          <a:xfrm>
            <a:off x="7812976" y="3151896"/>
            <a:ext cx="3129486" cy="145138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dirty="0"/>
              <a:t>National Longitudinal Survey of Youth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204038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869D33A-A0A7-42A1-8FA0-FAD8A1137705}"/>
              </a:ext>
            </a:extLst>
          </p:cNvPr>
          <p:cNvSpPr/>
          <p:nvPr/>
        </p:nvSpPr>
        <p:spPr>
          <a:xfrm>
            <a:off x="0" y="2101517"/>
            <a:ext cx="12192000" cy="2165684"/>
          </a:xfrm>
          <a:prstGeom prst="rect">
            <a:avLst/>
          </a:prstGeom>
          <a:solidFill>
            <a:srgbClr val="2547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6279C6-9FC0-4589-9C40-14496E3410BB}"/>
              </a:ext>
            </a:extLst>
          </p:cNvPr>
          <p:cNvSpPr txBox="1"/>
          <p:nvPr/>
        </p:nvSpPr>
        <p:spPr>
          <a:xfrm>
            <a:off x="1162803" y="2611605"/>
            <a:ext cx="95533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600" dirty="0">
                <a:solidFill>
                  <a:schemeClr val="bg1"/>
                </a:solidFill>
              </a:rPr>
              <a:t>1.4. Simulation results</a:t>
            </a:r>
            <a:endParaRPr lang="en-GB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7638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A22EDB-A682-4252-9874-6777E0E7EF87}"/>
              </a:ext>
            </a:extLst>
          </p:cNvPr>
          <p:cNvSpPr/>
          <p:nvPr/>
        </p:nvSpPr>
        <p:spPr>
          <a:xfrm>
            <a:off x="0" y="1507957"/>
            <a:ext cx="12192000" cy="4074695"/>
          </a:xfrm>
          <a:prstGeom prst="rect">
            <a:avLst/>
          </a:prstGeom>
          <a:solidFill>
            <a:srgbClr val="2547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7B9BD3-21B9-40A0-A075-0D8FB68616E9}"/>
              </a:ext>
            </a:extLst>
          </p:cNvPr>
          <p:cNvSpPr/>
          <p:nvPr/>
        </p:nvSpPr>
        <p:spPr>
          <a:xfrm>
            <a:off x="0" y="1507958"/>
            <a:ext cx="12192000" cy="4074695"/>
          </a:xfrm>
          <a:prstGeom prst="rect">
            <a:avLst/>
          </a:prstGeom>
          <a:solidFill>
            <a:srgbClr val="1F3C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6279C6-9FC0-4589-9C40-14496E3410BB}"/>
              </a:ext>
            </a:extLst>
          </p:cNvPr>
          <p:cNvSpPr txBox="1"/>
          <p:nvPr/>
        </p:nvSpPr>
        <p:spPr>
          <a:xfrm>
            <a:off x="128337" y="2292477"/>
            <a:ext cx="11935326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600" dirty="0">
                <a:solidFill>
                  <a:schemeClr val="bg1"/>
                </a:solidFill>
              </a:rPr>
              <a:t>Second dataset :</a:t>
            </a:r>
          </a:p>
          <a:p>
            <a:pPr algn="ctr"/>
            <a:endParaRPr lang="de-DE" sz="700" dirty="0">
              <a:solidFill>
                <a:schemeClr val="bg1"/>
              </a:solidFill>
            </a:endParaRPr>
          </a:p>
          <a:p>
            <a:pPr algn="ctr"/>
            <a:r>
              <a:rPr lang="de-DE" sz="1000" dirty="0">
                <a:solidFill>
                  <a:schemeClr val="bg1"/>
                </a:solidFill>
              </a:rPr>
              <a:t>  </a:t>
            </a:r>
          </a:p>
          <a:p>
            <a:pPr algn="ctr"/>
            <a:r>
              <a:rPr lang="de-DE" sz="4800" dirty="0">
                <a:solidFill>
                  <a:schemeClr val="bg1"/>
                </a:solidFill>
              </a:rPr>
              <a:t>Fertility rate by age of mother</a:t>
            </a:r>
            <a:endParaRPr lang="en-GB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916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19C31A-E583-4A02-B2A7-ADE94FB33D35}"/>
              </a:ext>
            </a:extLst>
          </p:cNvPr>
          <p:cNvSpPr txBox="1"/>
          <p:nvPr/>
        </p:nvSpPr>
        <p:spPr>
          <a:xfrm>
            <a:off x="2562046" y="417385"/>
            <a:ext cx="67027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Second dataset:  </a:t>
            </a:r>
          </a:p>
          <a:p>
            <a:pPr algn="ctr"/>
            <a:r>
              <a:rPr lang="en-GB" sz="3200" dirty="0"/>
              <a:t>Fertility rate by age of mother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D1256B-0BB4-4949-B86F-656554F9D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5" y="2131383"/>
            <a:ext cx="11062002" cy="408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90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702C8-BE75-4569-9539-2ED5EA23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2199"/>
            <a:ext cx="10515600" cy="1325563"/>
          </a:xfrm>
        </p:spPr>
        <p:txBody>
          <a:bodyPr/>
          <a:lstStyle/>
          <a:p>
            <a:pPr algn="ctr"/>
            <a:r>
              <a:rPr lang="de-DE" dirty="0"/>
              <a:t>Birth probability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5DCB0C-0F27-4DC5-A2B3-DCF06EF24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56" y="1956404"/>
            <a:ext cx="1274858" cy="30542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B91277-6161-413E-A99F-EC0ED30D9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477" y="1397365"/>
            <a:ext cx="1424010" cy="34583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D5F603-AF3E-40F0-A4F9-3ED269B09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552" y="1478976"/>
            <a:ext cx="1393330" cy="35316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651F89-EC40-4E09-9418-81341A7168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3881" y="1387038"/>
            <a:ext cx="1794246" cy="34583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E01FB7-7523-444A-8230-DF99B8A1C3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8816" y="1604879"/>
            <a:ext cx="1555444" cy="3250796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E7327D4-1C57-4E48-83C1-72F402AF044D}"/>
              </a:ext>
            </a:extLst>
          </p:cNvPr>
          <p:cNvCxnSpPr>
            <a:cxnSpLocks/>
          </p:cNvCxnSpPr>
          <p:nvPr/>
        </p:nvCxnSpPr>
        <p:spPr>
          <a:xfrm>
            <a:off x="420635" y="4999049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A6E73A0-DE1F-4A1F-978E-B73F14A3DFFB}"/>
              </a:ext>
            </a:extLst>
          </p:cNvPr>
          <p:cNvCxnSpPr>
            <a:cxnSpLocks/>
          </p:cNvCxnSpPr>
          <p:nvPr/>
        </p:nvCxnSpPr>
        <p:spPr>
          <a:xfrm>
            <a:off x="834290" y="4991790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ED236C7-ABA1-4CBF-9B82-9B008200895B}"/>
              </a:ext>
            </a:extLst>
          </p:cNvPr>
          <p:cNvCxnSpPr>
            <a:cxnSpLocks/>
          </p:cNvCxnSpPr>
          <p:nvPr/>
        </p:nvCxnSpPr>
        <p:spPr>
          <a:xfrm>
            <a:off x="1269723" y="4991789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F9BDB94-4B41-4A8E-B806-01967A6C6E3E}"/>
              </a:ext>
            </a:extLst>
          </p:cNvPr>
          <p:cNvCxnSpPr>
            <a:cxnSpLocks/>
          </p:cNvCxnSpPr>
          <p:nvPr/>
        </p:nvCxnSpPr>
        <p:spPr>
          <a:xfrm>
            <a:off x="1683378" y="4999044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6E8AFA9-3740-40CC-8140-FB383D482EB9}"/>
              </a:ext>
            </a:extLst>
          </p:cNvPr>
          <p:cNvCxnSpPr>
            <a:cxnSpLocks/>
          </p:cNvCxnSpPr>
          <p:nvPr/>
        </p:nvCxnSpPr>
        <p:spPr>
          <a:xfrm>
            <a:off x="2082517" y="4991792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23C65B1-1AC7-4F6C-A65C-B27F7B1C139D}"/>
              </a:ext>
            </a:extLst>
          </p:cNvPr>
          <p:cNvCxnSpPr>
            <a:cxnSpLocks/>
          </p:cNvCxnSpPr>
          <p:nvPr/>
        </p:nvCxnSpPr>
        <p:spPr>
          <a:xfrm>
            <a:off x="2496172" y="4999047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A9B6294-9511-4C2C-BCC4-066636D5740E}"/>
              </a:ext>
            </a:extLst>
          </p:cNvPr>
          <p:cNvCxnSpPr>
            <a:cxnSpLocks/>
          </p:cNvCxnSpPr>
          <p:nvPr/>
        </p:nvCxnSpPr>
        <p:spPr>
          <a:xfrm>
            <a:off x="2931605" y="4999046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2E0EB59-8F0A-4351-BAF8-152D90111AB9}"/>
              </a:ext>
            </a:extLst>
          </p:cNvPr>
          <p:cNvCxnSpPr>
            <a:cxnSpLocks/>
          </p:cNvCxnSpPr>
          <p:nvPr/>
        </p:nvCxnSpPr>
        <p:spPr>
          <a:xfrm>
            <a:off x="3345260" y="4991787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9755E6E-1380-4229-807E-8672B9AF6AE0}"/>
              </a:ext>
            </a:extLst>
          </p:cNvPr>
          <p:cNvCxnSpPr>
            <a:cxnSpLocks/>
          </p:cNvCxnSpPr>
          <p:nvPr/>
        </p:nvCxnSpPr>
        <p:spPr>
          <a:xfrm>
            <a:off x="3751662" y="4991794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3AD2D98-C131-44A7-B840-03B7531B7AE6}"/>
              </a:ext>
            </a:extLst>
          </p:cNvPr>
          <p:cNvCxnSpPr>
            <a:cxnSpLocks/>
          </p:cNvCxnSpPr>
          <p:nvPr/>
        </p:nvCxnSpPr>
        <p:spPr>
          <a:xfrm>
            <a:off x="4165317" y="4999049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57AA4A3-56AA-4E37-9F5C-726A9902BD88}"/>
              </a:ext>
            </a:extLst>
          </p:cNvPr>
          <p:cNvCxnSpPr>
            <a:cxnSpLocks/>
          </p:cNvCxnSpPr>
          <p:nvPr/>
        </p:nvCxnSpPr>
        <p:spPr>
          <a:xfrm>
            <a:off x="4600750" y="4999048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11BC16F-BFCC-472D-9296-E6381DFAB62F}"/>
              </a:ext>
            </a:extLst>
          </p:cNvPr>
          <p:cNvCxnSpPr>
            <a:cxnSpLocks/>
          </p:cNvCxnSpPr>
          <p:nvPr/>
        </p:nvCxnSpPr>
        <p:spPr>
          <a:xfrm>
            <a:off x="5014405" y="5006303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D6C1578-E986-4238-8D58-4BA2BDA31073}"/>
              </a:ext>
            </a:extLst>
          </p:cNvPr>
          <p:cNvCxnSpPr>
            <a:cxnSpLocks/>
          </p:cNvCxnSpPr>
          <p:nvPr/>
        </p:nvCxnSpPr>
        <p:spPr>
          <a:xfrm>
            <a:off x="5413544" y="5013565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C185003-C547-4192-B3C5-9FEE458FBEA5}"/>
              </a:ext>
            </a:extLst>
          </p:cNvPr>
          <p:cNvCxnSpPr>
            <a:cxnSpLocks/>
          </p:cNvCxnSpPr>
          <p:nvPr/>
        </p:nvCxnSpPr>
        <p:spPr>
          <a:xfrm>
            <a:off x="5827199" y="5006306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FFE8FD4-1AA3-4E4C-9CF2-DF896F758B09}"/>
              </a:ext>
            </a:extLst>
          </p:cNvPr>
          <p:cNvCxnSpPr>
            <a:cxnSpLocks/>
          </p:cNvCxnSpPr>
          <p:nvPr/>
        </p:nvCxnSpPr>
        <p:spPr>
          <a:xfrm>
            <a:off x="6262632" y="5006305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3B4E1FF-40C3-4E2D-AB0C-5FFF8AF353EA}"/>
              </a:ext>
            </a:extLst>
          </p:cNvPr>
          <p:cNvCxnSpPr>
            <a:cxnSpLocks/>
          </p:cNvCxnSpPr>
          <p:nvPr/>
        </p:nvCxnSpPr>
        <p:spPr>
          <a:xfrm>
            <a:off x="6676287" y="4999046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53C3715-BAFC-498A-85F4-CE784DAE516A}"/>
              </a:ext>
            </a:extLst>
          </p:cNvPr>
          <p:cNvCxnSpPr>
            <a:cxnSpLocks/>
          </p:cNvCxnSpPr>
          <p:nvPr/>
        </p:nvCxnSpPr>
        <p:spPr>
          <a:xfrm>
            <a:off x="7118985" y="4991789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E1E2BF8-1020-4F4E-AFC8-85A893867A48}"/>
              </a:ext>
            </a:extLst>
          </p:cNvPr>
          <p:cNvCxnSpPr>
            <a:cxnSpLocks/>
          </p:cNvCxnSpPr>
          <p:nvPr/>
        </p:nvCxnSpPr>
        <p:spPr>
          <a:xfrm>
            <a:off x="7532640" y="4984530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7509512-1259-4FF0-8213-DA6B0E38CD76}"/>
              </a:ext>
            </a:extLst>
          </p:cNvPr>
          <p:cNvCxnSpPr>
            <a:cxnSpLocks/>
          </p:cNvCxnSpPr>
          <p:nvPr/>
        </p:nvCxnSpPr>
        <p:spPr>
          <a:xfrm>
            <a:off x="7968073" y="4984529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B28349F-D374-4134-9D67-2BE345992CD9}"/>
              </a:ext>
            </a:extLst>
          </p:cNvPr>
          <p:cNvCxnSpPr>
            <a:cxnSpLocks/>
          </p:cNvCxnSpPr>
          <p:nvPr/>
        </p:nvCxnSpPr>
        <p:spPr>
          <a:xfrm>
            <a:off x="8381728" y="4991784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90B1B89-6920-437C-8A8D-04B5E9F7288F}"/>
              </a:ext>
            </a:extLst>
          </p:cNvPr>
          <p:cNvCxnSpPr>
            <a:cxnSpLocks/>
          </p:cNvCxnSpPr>
          <p:nvPr/>
        </p:nvCxnSpPr>
        <p:spPr>
          <a:xfrm>
            <a:off x="8780867" y="4984532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D2F3C06-A39A-48EA-BE41-82F67DF1301E}"/>
              </a:ext>
            </a:extLst>
          </p:cNvPr>
          <p:cNvCxnSpPr>
            <a:cxnSpLocks/>
          </p:cNvCxnSpPr>
          <p:nvPr/>
        </p:nvCxnSpPr>
        <p:spPr>
          <a:xfrm>
            <a:off x="9194522" y="4991787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B6B176C-842F-4C40-9C0C-63267D265A58}"/>
              </a:ext>
            </a:extLst>
          </p:cNvPr>
          <p:cNvCxnSpPr>
            <a:cxnSpLocks/>
          </p:cNvCxnSpPr>
          <p:nvPr/>
        </p:nvCxnSpPr>
        <p:spPr>
          <a:xfrm>
            <a:off x="9629955" y="4991786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16F2167-051C-4075-AC9D-7E592F52031F}"/>
              </a:ext>
            </a:extLst>
          </p:cNvPr>
          <p:cNvCxnSpPr>
            <a:cxnSpLocks/>
          </p:cNvCxnSpPr>
          <p:nvPr/>
        </p:nvCxnSpPr>
        <p:spPr>
          <a:xfrm>
            <a:off x="10043610" y="4984527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389CC90-7CA7-4B44-83C5-981C1BF7669D}"/>
              </a:ext>
            </a:extLst>
          </p:cNvPr>
          <p:cNvCxnSpPr>
            <a:cxnSpLocks/>
          </p:cNvCxnSpPr>
          <p:nvPr/>
        </p:nvCxnSpPr>
        <p:spPr>
          <a:xfrm>
            <a:off x="10450012" y="4984534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845A5AF-B21C-4CF9-B254-95E102AD3B5C}"/>
              </a:ext>
            </a:extLst>
          </p:cNvPr>
          <p:cNvCxnSpPr>
            <a:cxnSpLocks/>
          </p:cNvCxnSpPr>
          <p:nvPr/>
        </p:nvCxnSpPr>
        <p:spPr>
          <a:xfrm>
            <a:off x="10863667" y="4991789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B3A1DCE-91B3-4C48-A644-1534179EC3A1}"/>
              </a:ext>
            </a:extLst>
          </p:cNvPr>
          <p:cNvCxnSpPr>
            <a:cxnSpLocks/>
          </p:cNvCxnSpPr>
          <p:nvPr/>
        </p:nvCxnSpPr>
        <p:spPr>
          <a:xfrm>
            <a:off x="11299100" y="4991788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>
            <a:extLst>
              <a:ext uri="{FF2B5EF4-FFF2-40B4-BE49-F238E27FC236}">
                <a16:creationId xmlns:a16="http://schemas.microsoft.com/office/drawing/2014/main" id="{3E4062CF-3706-4E30-B708-D81951AC54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2227" y="5376853"/>
            <a:ext cx="1037872" cy="1264906"/>
          </a:xfrm>
          <a:prstGeom prst="rect">
            <a:avLst/>
          </a:prstGeo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2733D6A-1F75-47EC-9923-1F7866FF1EA2}"/>
              </a:ext>
            </a:extLst>
          </p:cNvPr>
          <p:cNvCxnSpPr>
            <a:cxnSpLocks/>
          </p:cNvCxnSpPr>
          <p:nvPr/>
        </p:nvCxnSpPr>
        <p:spPr>
          <a:xfrm>
            <a:off x="6392479" y="5018854"/>
            <a:ext cx="144000" cy="396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DABFA9F-2D93-444B-95F9-DA8D7BE4BBBB}"/>
              </a:ext>
            </a:extLst>
          </p:cNvPr>
          <p:cNvSpPr txBox="1"/>
          <p:nvPr/>
        </p:nvSpPr>
        <p:spPr>
          <a:xfrm>
            <a:off x="8384463" y="5224476"/>
            <a:ext cx="4883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/>
              <a:t>#(existing children)</a:t>
            </a:r>
          </a:p>
        </p:txBody>
      </p:sp>
    </p:spTree>
    <p:extLst>
      <p:ext uri="{BB962C8B-B14F-4D97-AF65-F5344CB8AC3E}">
        <p14:creationId xmlns:p14="http://schemas.microsoft.com/office/powerpoint/2010/main" val="14722216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869D33A-A0A7-42A1-8FA0-FAD8A1137705}"/>
              </a:ext>
            </a:extLst>
          </p:cNvPr>
          <p:cNvSpPr/>
          <p:nvPr/>
        </p:nvSpPr>
        <p:spPr>
          <a:xfrm>
            <a:off x="0" y="2101517"/>
            <a:ext cx="12192000" cy="2165684"/>
          </a:xfrm>
          <a:prstGeom prst="rect">
            <a:avLst/>
          </a:prstGeom>
          <a:solidFill>
            <a:srgbClr val="2547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6279C6-9FC0-4589-9C40-14496E3410BB}"/>
              </a:ext>
            </a:extLst>
          </p:cNvPr>
          <p:cNvSpPr txBox="1"/>
          <p:nvPr/>
        </p:nvSpPr>
        <p:spPr>
          <a:xfrm>
            <a:off x="1162803" y="2611605"/>
            <a:ext cx="95533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600" dirty="0">
                <a:solidFill>
                  <a:schemeClr val="bg1"/>
                </a:solidFill>
              </a:rPr>
              <a:t>2.1. Create Simulation</a:t>
            </a:r>
            <a:endParaRPr lang="en-GB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6961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B60B2D2C-EAC9-40AD-9014-A943D83457D6}"/>
              </a:ext>
            </a:extLst>
          </p:cNvPr>
          <p:cNvSpPr txBox="1"/>
          <p:nvPr/>
        </p:nvSpPr>
        <p:spPr>
          <a:xfrm>
            <a:off x="2632316" y="308201"/>
            <a:ext cx="67027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Second dataset:  </a:t>
            </a:r>
          </a:p>
          <a:p>
            <a:pPr algn="ctr"/>
            <a:r>
              <a:rPr lang="en-GB" sz="3200" dirty="0"/>
              <a:t>The system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FCB9E3D-D80C-422D-8AF3-2A9AAD99A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00067" y="1481057"/>
            <a:ext cx="6570453" cy="40517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6D93C1-4F5A-47A2-9669-058F4E341F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82" y="2641209"/>
            <a:ext cx="404632" cy="4307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61D6DF-CCF9-4899-9D24-AD3A08550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737" y="3141539"/>
            <a:ext cx="404632" cy="4307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669230-5842-4F41-B110-E10E37B1D0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955" y="2434441"/>
            <a:ext cx="404632" cy="4307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CBB853-1288-4CB3-B17C-0C9F50A844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884" y="3581485"/>
            <a:ext cx="404632" cy="4307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08F5F6-A55F-4502-ACD2-A552E97DB6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387" y="3472740"/>
            <a:ext cx="404632" cy="4307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2839C5C-3C4D-41BC-94C4-BF7790D8C3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258" y="2421236"/>
            <a:ext cx="404632" cy="4307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5246659-4871-475F-940F-FC3D105859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467" y="3252767"/>
            <a:ext cx="404632" cy="4307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BA6139A-9CD5-44C4-9038-9C37E94846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436" y="3692713"/>
            <a:ext cx="404632" cy="4307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92FBAE1-7A49-46CB-A81A-A2CCEEEA69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376" y="3032794"/>
            <a:ext cx="404632" cy="430710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C28A4F0-FF59-47D8-8535-B79C2237EA0C}"/>
              </a:ext>
            </a:extLst>
          </p:cNvPr>
          <p:cNvCxnSpPr>
            <a:cxnSpLocks/>
          </p:cNvCxnSpPr>
          <p:nvPr/>
        </p:nvCxnSpPr>
        <p:spPr>
          <a:xfrm flipV="1">
            <a:off x="1440612" y="5962458"/>
            <a:ext cx="9394165" cy="34504"/>
          </a:xfrm>
          <a:prstGeom prst="straightConnector1">
            <a:avLst/>
          </a:prstGeom>
          <a:ln w="57150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0729875-5EA2-48EB-A99E-FF1F57471821}"/>
              </a:ext>
            </a:extLst>
          </p:cNvPr>
          <p:cNvCxnSpPr>
            <a:cxnSpLocks/>
          </p:cNvCxnSpPr>
          <p:nvPr/>
        </p:nvCxnSpPr>
        <p:spPr>
          <a:xfrm>
            <a:off x="1457867" y="5962458"/>
            <a:ext cx="0" cy="26581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6679AD8-E2A9-4DFF-9132-99A86D3935B5}"/>
              </a:ext>
            </a:extLst>
          </p:cNvPr>
          <p:cNvCxnSpPr>
            <a:cxnSpLocks/>
          </p:cNvCxnSpPr>
          <p:nvPr/>
        </p:nvCxnSpPr>
        <p:spPr>
          <a:xfrm>
            <a:off x="10521353" y="5962458"/>
            <a:ext cx="0" cy="26581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C885D59-5D60-47C7-BA53-E9A809FAC093}"/>
              </a:ext>
            </a:extLst>
          </p:cNvPr>
          <p:cNvSpPr txBox="1"/>
          <p:nvPr/>
        </p:nvSpPr>
        <p:spPr>
          <a:xfrm>
            <a:off x="1096991" y="6228272"/>
            <a:ext cx="10265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800000"/>
                </a:solidFill>
              </a:rPr>
              <a:t>1979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89DF80C-3EFF-44E1-A3D8-D31F1F0FE0FC}"/>
              </a:ext>
            </a:extLst>
          </p:cNvPr>
          <p:cNvSpPr txBox="1"/>
          <p:nvPr/>
        </p:nvSpPr>
        <p:spPr>
          <a:xfrm>
            <a:off x="10170546" y="6228271"/>
            <a:ext cx="864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800000"/>
                </a:solidFill>
              </a:rPr>
              <a:t>2016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F543BFA-91E7-4685-8F0B-24B485098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678" y="2998290"/>
            <a:ext cx="404632" cy="43071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653F719-E6C7-49E4-83AC-4F1D128399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141" y="2183855"/>
            <a:ext cx="404632" cy="43071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7417163-567E-4E25-A555-1430619BD5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80" y="1994838"/>
            <a:ext cx="404632" cy="43071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27E2F16-9A87-4B1D-AF7A-4615FEC5A5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428" y="4337187"/>
            <a:ext cx="404632" cy="43071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9BE2A92-816A-43DC-9536-1DDE4428F5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783" y="3692713"/>
            <a:ext cx="404632" cy="43071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AA0D688-751F-4904-8AE8-3899C43106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730" y="4226462"/>
            <a:ext cx="404632" cy="43071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1EB13CD-379F-4313-8091-B946A0BF8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620" y="3542430"/>
            <a:ext cx="404632" cy="43071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E56BBBA-A896-47C1-8EE2-37C5E2341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627" y="2113005"/>
            <a:ext cx="404632" cy="43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768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FCB9E3D-D80C-422D-8AF3-2A9AAD99A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00067" y="1481057"/>
            <a:ext cx="6570453" cy="40517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61D6DF-CCF9-4899-9D24-AD3A08550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737" y="3141539"/>
            <a:ext cx="404632" cy="430710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C28A4F0-FF59-47D8-8535-B79C2237EA0C}"/>
              </a:ext>
            </a:extLst>
          </p:cNvPr>
          <p:cNvCxnSpPr>
            <a:cxnSpLocks/>
          </p:cNvCxnSpPr>
          <p:nvPr/>
        </p:nvCxnSpPr>
        <p:spPr>
          <a:xfrm flipV="1">
            <a:off x="1440612" y="5962458"/>
            <a:ext cx="9394165" cy="34504"/>
          </a:xfrm>
          <a:prstGeom prst="straightConnector1">
            <a:avLst/>
          </a:prstGeom>
          <a:ln w="57150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0729875-5EA2-48EB-A99E-FF1F57471821}"/>
              </a:ext>
            </a:extLst>
          </p:cNvPr>
          <p:cNvCxnSpPr>
            <a:cxnSpLocks/>
          </p:cNvCxnSpPr>
          <p:nvPr/>
        </p:nvCxnSpPr>
        <p:spPr>
          <a:xfrm>
            <a:off x="1457867" y="5962458"/>
            <a:ext cx="0" cy="26581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6679AD8-E2A9-4DFF-9132-99A86D3935B5}"/>
              </a:ext>
            </a:extLst>
          </p:cNvPr>
          <p:cNvCxnSpPr>
            <a:cxnSpLocks/>
          </p:cNvCxnSpPr>
          <p:nvPr/>
        </p:nvCxnSpPr>
        <p:spPr>
          <a:xfrm>
            <a:off x="10521353" y="5962458"/>
            <a:ext cx="0" cy="26581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C885D59-5D60-47C7-BA53-E9A809FAC093}"/>
              </a:ext>
            </a:extLst>
          </p:cNvPr>
          <p:cNvSpPr txBox="1"/>
          <p:nvPr/>
        </p:nvSpPr>
        <p:spPr>
          <a:xfrm>
            <a:off x="1096991" y="6228272"/>
            <a:ext cx="10265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800000"/>
                </a:solidFill>
              </a:rPr>
              <a:t>1979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89DF80C-3EFF-44E1-A3D8-D31F1F0FE0FC}"/>
              </a:ext>
            </a:extLst>
          </p:cNvPr>
          <p:cNvSpPr txBox="1"/>
          <p:nvPr/>
        </p:nvSpPr>
        <p:spPr>
          <a:xfrm>
            <a:off x="10170546" y="6228271"/>
            <a:ext cx="864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800000"/>
                </a:solidFill>
              </a:rPr>
              <a:t>2016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FF8A74-9E15-40F7-ADFF-426E203052D4}"/>
              </a:ext>
            </a:extLst>
          </p:cNvPr>
          <p:cNvSpPr txBox="1"/>
          <p:nvPr/>
        </p:nvSpPr>
        <p:spPr>
          <a:xfrm>
            <a:off x="2632316" y="308201"/>
            <a:ext cx="67027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Second dataset:  </a:t>
            </a:r>
          </a:p>
          <a:p>
            <a:pPr algn="ctr"/>
            <a:r>
              <a:rPr lang="en-GB" sz="3200" dirty="0"/>
              <a:t>The system</a:t>
            </a:r>
          </a:p>
        </p:txBody>
      </p:sp>
    </p:spTree>
    <p:extLst>
      <p:ext uri="{BB962C8B-B14F-4D97-AF65-F5344CB8AC3E}">
        <p14:creationId xmlns:p14="http://schemas.microsoft.com/office/powerpoint/2010/main" val="31020833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869D33A-A0A7-42A1-8FA0-FAD8A1137705}"/>
              </a:ext>
            </a:extLst>
          </p:cNvPr>
          <p:cNvSpPr/>
          <p:nvPr/>
        </p:nvSpPr>
        <p:spPr>
          <a:xfrm>
            <a:off x="0" y="2101517"/>
            <a:ext cx="12192000" cy="2165684"/>
          </a:xfrm>
          <a:prstGeom prst="rect">
            <a:avLst/>
          </a:prstGeom>
          <a:solidFill>
            <a:srgbClr val="2547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6279C6-9FC0-4589-9C40-14496E3410BB}"/>
              </a:ext>
            </a:extLst>
          </p:cNvPr>
          <p:cNvSpPr txBox="1"/>
          <p:nvPr/>
        </p:nvSpPr>
        <p:spPr>
          <a:xfrm>
            <a:off x="1162803" y="2611605"/>
            <a:ext cx="95533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600" dirty="0">
                <a:solidFill>
                  <a:schemeClr val="bg1"/>
                </a:solidFill>
              </a:rPr>
              <a:t>2.2. Simulation results</a:t>
            </a:r>
            <a:endParaRPr lang="en-GB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5535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A22EDB-A682-4252-9874-6777E0E7EF87}"/>
              </a:ext>
            </a:extLst>
          </p:cNvPr>
          <p:cNvSpPr/>
          <p:nvPr/>
        </p:nvSpPr>
        <p:spPr>
          <a:xfrm>
            <a:off x="0" y="1507957"/>
            <a:ext cx="12192000" cy="4074695"/>
          </a:xfrm>
          <a:prstGeom prst="rect">
            <a:avLst/>
          </a:prstGeom>
          <a:solidFill>
            <a:srgbClr val="2547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7B9BD3-21B9-40A0-A075-0D8FB68616E9}"/>
              </a:ext>
            </a:extLst>
          </p:cNvPr>
          <p:cNvSpPr/>
          <p:nvPr/>
        </p:nvSpPr>
        <p:spPr>
          <a:xfrm>
            <a:off x="0" y="1507958"/>
            <a:ext cx="12192000" cy="4074695"/>
          </a:xfrm>
          <a:prstGeom prst="rect">
            <a:avLst/>
          </a:prstGeom>
          <a:solidFill>
            <a:srgbClr val="1F3C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6279C6-9FC0-4589-9C40-14496E3410BB}"/>
              </a:ext>
            </a:extLst>
          </p:cNvPr>
          <p:cNvSpPr txBox="1"/>
          <p:nvPr/>
        </p:nvSpPr>
        <p:spPr>
          <a:xfrm>
            <a:off x="128337" y="2875002"/>
            <a:ext cx="119353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600" dirty="0">
                <a:solidFill>
                  <a:schemeClr val="bg1"/>
                </a:solidFill>
              </a:rPr>
              <a:t>Accumulation of knowledge</a:t>
            </a:r>
            <a:endParaRPr lang="en-GB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511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A22EDB-A682-4252-9874-6777E0E7EF87}"/>
              </a:ext>
            </a:extLst>
          </p:cNvPr>
          <p:cNvSpPr/>
          <p:nvPr/>
        </p:nvSpPr>
        <p:spPr>
          <a:xfrm>
            <a:off x="0" y="1507957"/>
            <a:ext cx="12192000" cy="4074695"/>
          </a:xfrm>
          <a:prstGeom prst="rect">
            <a:avLst/>
          </a:prstGeom>
          <a:solidFill>
            <a:srgbClr val="2547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7B9BD3-21B9-40A0-A075-0D8FB68616E9}"/>
              </a:ext>
            </a:extLst>
          </p:cNvPr>
          <p:cNvSpPr/>
          <p:nvPr/>
        </p:nvSpPr>
        <p:spPr>
          <a:xfrm>
            <a:off x="0" y="1507958"/>
            <a:ext cx="12192000" cy="4074695"/>
          </a:xfrm>
          <a:prstGeom prst="rect">
            <a:avLst/>
          </a:prstGeom>
          <a:solidFill>
            <a:srgbClr val="1F3C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6279C6-9FC0-4589-9C40-14496E3410BB}"/>
              </a:ext>
            </a:extLst>
          </p:cNvPr>
          <p:cNvSpPr txBox="1"/>
          <p:nvPr/>
        </p:nvSpPr>
        <p:spPr>
          <a:xfrm>
            <a:off x="128337" y="2483475"/>
            <a:ext cx="119353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600" dirty="0">
                <a:solidFill>
                  <a:schemeClr val="bg1"/>
                </a:solidFill>
              </a:rPr>
              <a:t>Evaluate</a:t>
            </a:r>
            <a:br>
              <a:rPr lang="de-DE" sz="6600" dirty="0">
                <a:solidFill>
                  <a:schemeClr val="bg1"/>
                </a:solidFill>
              </a:rPr>
            </a:br>
            <a:r>
              <a:rPr lang="de-DE" sz="6600" dirty="0">
                <a:solidFill>
                  <a:schemeClr val="bg1"/>
                </a:solidFill>
              </a:rPr>
              <a:t>agent behaviours</a:t>
            </a:r>
            <a:endParaRPr lang="en-GB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614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702C8-BE75-4569-9539-2ED5EA23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2199"/>
            <a:ext cx="10515600" cy="1325563"/>
          </a:xfrm>
        </p:spPr>
        <p:txBody>
          <a:bodyPr/>
          <a:lstStyle/>
          <a:p>
            <a:pPr algn="ctr"/>
            <a:r>
              <a:rPr lang="de-DE" dirty="0"/>
              <a:t>Birth probability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5DCB0C-0F27-4DC5-A2B3-DCF06EF24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56" y="1956404"/>
            <a:ext cx="1274858" cy="30542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B91277-6161-413E-A99F-EC0ED30D9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477" y="1397365"/>
            <a:ext cx="1424010" cy="34583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D5F603-AF3E-40F0-A4F9-3ED269B09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552" y="1478976"/>
            <a:ext cx="1393330" cy="35316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651F89-EC40-4E09-9418-81341A7168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3881" y="1387038"/>
            <a:ext cx="1794246" cy="34583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E01FB7-7523-444A-8230-DF99B8A1C3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8816" y="1604879"/>
            <a:ext cx="1555444" cy="3250796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E7327D4-1C57-4E48-83C1-72F402AF044D}"/>
              </a:ext>
            </a:extLst>
          </p:cNvPr>
          <p:cNvCxnSpPr>
            <a:cxnSpLocks/>
          </p:cNvCxnSpPr>
          <p:nvPr/>
        </p:nvCxnSpPr>
        <p:spPr>
          <a:xfrm>
            <a:off x="420635" y="4999049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A6E73A0-DE1F-4A1F-978E-B73F14A3DFFB}"/>
              </a:ext>
            </a:extLst>
          </p:cNvPr>
          <p:cNvCxnSpPr>
            <a:cxnSpLocks/>
          </p:cNvCxnSpPr>
          <p:nvPr/>
        </p:nvCxnSpPr>
        <p:spPr>
          <a:xfrm>
            <a:off x="834290" y="4991790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ED236C7-ABA1-4CBF-9B82-9B008200895B}"/>
              </a:ext>
            </a:extLst>
          </p:cNvPr>
          <p:cNvCxnSpPr>
            <a:cxnSpLocks/>
          </p:cNvCxnSpPr>
          <p:nvPr/>
        </p:nvCxnSpPr>
        <p:spPr>
          <a:xfrm>
            <a:off x="1269723" y="4991789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F9BDB94-4B41-4A8E-B806-01967A6C6E3E}"/>
              </a:ext>
            </a:extLst>
          </p:cNvPr>
          <p:cNvCxnSpPr>
            <a:cxnSpLocks/>
          </p:cNvCxnSpPr>
          <p:nvPr/>
        </p:nvCxnSpPr>
        <p:spPr>
          <a:xfrm>
            <a:off x="1683378" y="4999044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6E8AFA9-3740-40CC-8140-FB383D482EB9}"/>
              </a:ext>
            </a:extLst>
          </p:cNvPr>
          <p:cNvCxnSpPr>
            <a:cxnSpLocks/>
          </p:cNvCxnSpPr>
          <p:nvPr/>
        </p:nvCxnSpPr>
        <p:spPr>
          <a:xfrm>
            <a:off x="2082517" y="4991792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23C65B1-1AC7-4F6C-A65C-B27F7B1C139D}"/>
              </a:ext>
            </a:extLst>
          </p:cNvPr>
          <p:cNvCxnSpPr>
            <a:cxnSpLocks/>
          </p:cNvCxnSpPr>
          <p:nvPr/>
        </p:nvCxnSpPr>
        <p:spPr>
          <a:xfrm>
            <a:off x="2496172" y="4999047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A9B6294-9511-4C2C-BCC4-066636D5740E}"/>
              </a:ext>
            </a:extLst>
          </p:cNvPr>
          <p:cNvCxnSpPr>
            <a:cxnSpLocks/>
          </p:cNvCxnSpPr>
          <p:nvPr/>
        </p:nvCxnSpPr>
        <p:spPr>
          <a:xfrm>
            <a:off x="2931605" y="4999046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2E0EB59-8F0A-4351-BAF8-152D90111AB9}"/>
              </a:ext>
            </a:extLst>
          </p:cNvPr>
          <p:cNvCxnSpPr>
            <a:cxnSpLocks/>
          </p:cNvCxnSpPr>
          <p:nvPr/>
        </p:nvCxnSpPr>
        <p:spPr>
          <a:xfrm>
            <a:off x="3345260" y="4991787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9755E6E-1380-4229-807E-8672B9AF6AE0}"/>
              </a:ext>
            </a:extLst>
          </p:cNvPr>
          <p:cNvCxnSpPr>
            <a:cxnSpLocks/>
          </p:cNvCxnSpPr>
          <p:nvPr/>
        </p:nvCxnSpPr>
        <p:spPr>
          <a:xfrm>
            <a:off x="3751662" y="4991794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3AD2D98-C131-44A7-B840-03B7531B7AE6}"/>
              </a:ext>
            </a:extLst>
          </p:cNvPr>
          <p:cNvCxnSpPr>
            <a:cxnSpLocks/>
          </p:cNvCxnSpPr>
          <p:nvPr/>
        </p:nvCxnSpPr>
        <p:spPr>
          <a:xfrm>
            <a:off x="4165317" y="4999049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57AA4A3-56AA-4E37-9F5C-726A9902BD88}"/>
              </a:ext>
            </a:extLst>
          </p:cNvPr>
          <p:cNvCxnSpPr>
            <a:cxnSpLocks/>
          </p:cNvCxnSpPr>
          <p:nvPr/>
        </p:nvCxnSpPr>
        <p:spPr>
          <a:xfrm>
            <a:off x="4600750" y="4999048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11BC16F-BFCC-472D-9296-E6381DFAB62F}"/>
              </a:ext>
            </a:extLst>
          </p:cNvPr>
          <p:cNvCxnSpPr>
            <a:cxnSpLocks/>
          </p:cNvCxnSpPr>
          <p:nvPr/>
        </p:nvCxnSpPr>
        <p:spPr>
          <a:xfrm>
            <a:off x="5014405" y="5006303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D6C1578-E986-4238-8D58-4BA2BDA31073}"/>
              </a:ext>
            </a:extLst>
          </p:cNvPr>
          <p:cNvCxnSpPr>
            <a:cxnSpLocks/>
          </p:cNvCxnSpPr>
          <p:nvPr/>
        </p:nvCxnSpPr>
        <p:spPr>
          <a:xfrm>
            <a:off x="5413544" y="5013565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C185003-C547-4192-B3C5-9FEE458FBEA5}"/>
              </a:ext>
            </a:extLst>
          </p:cNvPr>
          <p:cNvCxnSpPr>
            <a:cxnSpLocks/>
          </p:cNvCxnSpPr>
          <p:nvPr/>
        </p:nvCxnSpPr>
        <p:spPr>
          <a:xfrm>
            <a:off x="5827199" y="5006306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FFE8FD4-1AA3-4E4C-9CF2-DF896F758B09}"/>
              </a:ext>
            </a:extLst>
          </p:cNvPr>
          <p:cNvCxnSpPr>
            <a:cxnSpLocks/>
          </p:cNvCxnSpPr>
          <p:nvPr/>
        </p:nvCxnSpPr>
        <p:spPr>
          <a:xfrm>
            <a:off x="6262632" y="5006305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3B4E1FF-40C3-4E2D-AB0C-5FFF8AF353EA}"/>
              </a:ext>
            </a:extLst>
          </p:cNvPr>
          <p:cNvCxnSpPr>
            <a:cxnSpLocks/>
          </p:cNvCxnSpPr>
          <p:nvPr/>
        </p:nvCxnSpPr>
        <p:spPr>
          <a:xfrm>
            <a:off x="6676287" y="4999046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53C3715-BAFC-498A-85F4-CE784DAE516A}"/>
              </a:ext>
            </a:extLst>
          </p:cNvPr>
          <p:cNvCxnSpPr>
            <a:cxnSpLocks/>
          </p:cNvCxnSpPr>
          <p:nvPr/>
        </p:nvCxnSpPr>
        <p:spPr>
          <a:xfrm>
            <a:off x="7118985" y="4991789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E1E2BF8-1020-4F4E-AFC8-85A893867A48}"/>
              </a:ext>
            </a:extLst>
          </p:cNvPr>
          <p:cNvCxnSpPr>
            <a:cxnSpLocks/>
          </p:cNvCxnSpPr>
          <p:nvPr/>
        </p:nvCxnSpPr>
        <p:spPr>
          <a:xfrm>
            <a:off x="7532640" y="4984530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7509512-1259-4FF0-8213-DA6B0E38CD76}"/>
              </a:ext>
            </a:extLst>
          </p:cNvPr>
          <p:cNvCxnSpPr>
            <a:cxnSpLocks/>
          </p:cNvCxnSpPr>
          <p:nvPr/>
        </p:nvCxnSpPr>
        <p:spPr>
          <a:xfrm>
            <a:off x="7968073" y="4984529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B28349F-D374-4134-9D67-2BE345992CD9}"/>
              </a:ext>
            </a:extLst>
          </p:cNvPr>
          <p:cNvCxnSpPr>
            <a:cxnSpLocks/>
          </p:cNvCxnSpPr>
          <p:nvPr/>
        </p:nvCxnSpPr>
        <p:spPr>
          <a:xfrm>
            <a:off x="8381728" y="4991784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90B1B89-6920-437C-8A8D-04B5E9F7288F}"/>
              </a:ext>
            </a:extLst>
          </p:cNvPr>
          <p:cNvCxnSpPr>
            <a:cxnSpLocks/>
          </p:cNvCxnSpPr>
          <p:nvPr/>
        </p:nvCxnSpPr>
        <p:spPr>
          <a:xfrm>
            <a:off x="8780867" y="4984532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D2F3C06-A39A-48EA-BE41-82F67DF1301E}"/>
              </a:ext>
            </a:extLst>
          </p:cNvPr>
          <p:cNvCxnSpPr>
            <a:cxnSpLocks/>
          </p:cNvCxnSpPr>
          <p:nvPr/>
        </p:nvCxnSpPr>
        <p:spPr>
          <a:xfrm>
            <a:off x="9194522" y="4991787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B6B176C-842F-4C40-9C0C-63267D265A58}"/>
              </a:ext>
            </a:extLst>
          </p:cNvPr>
          <p:cNvCxnSpPr>
            <a:cxnSpLocks/>
          </p:cNvCxnSpPr>
          <p:nvPr/>
        </p:nvCxnSpPr>
        <p:spPr>
          <a:xfrm>
            <a:off x="9629955" y="4991786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16F2167-051C-4075-AC9D-7E592F52031F}"/>
              </a:ext>
            </a:extLst>
          </p:cNvPr>
          <p:cNvCxnSpPr>
            <a:cxnSpLocks/>
          </p:cNvCxnSpPr>
          <p:nvPr/>
        </p:nvCxnSpPr>
        <p:spPr>
          <a:xfrm>
            <a:off x="10043610" y="4984527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389CC90-7CA7-4B44-83C5-981C1BF7669D}"/>
              </a:ext>
            </a:extLst>
          </p:cNvPr>
          <p:cNvCxnSpPr>
            <a:cxnSpLocks/>
          </p:cNvCxnSpPr>
          <p:nvPr/>
        </p:nvCxnSpPr>
        <p:spPr>
          <a:xfrm>
            <a:off x="10450012" y="4984534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845A5AF-B21C-4CF9-B254-95E102AD3B5C}"/>
              </a:ext>
            </a:extLst>
          </p:cNvPr>
          <p:cNvCxnSpPr>
            <a:cxnSpLocks/>
          </p:cNvCxnSpPr>
          <p:nvPr/>
        </p:nvCxnSpPr>
        <p:spPr>
          <a:xfrm>
            <a:off x="10863667" y="4991789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B3A1DCE-91B3-4C48-A644-1534179EC3A1}"/>
              </a:ext>
            </a:extLst>
          </p:cNvPr>
          <p:cNvCxnSpPr>
            <a:cxnSpLocks/>
          </p:cNvCxnSpPr>
          <p:nvPr/>
        </p:nvCxnSpPr>
        <p:spPr>
          <a:xfrm>
            <a:off x="11299100" y="4991788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>
            <a:extLst>
              <a:ext uri="{FF2B5EF4-FFF2-40B4-BE49-F238E27FC236}">
                <a16:creationId xmlns:a16="http://schemas.microsoft.com/office/drawing/2014/main" id="{3E4062CF-3706-4E30-B708-D81951AC54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2227" y="5376853"/>
            <a:ext cx="1037872" cy="1264906"/>
          </a:xfrm>
          <a:prstGeom prst="rect">
            <a:avLst/>
          </a:prstGeo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2733D6A-1F75-47EC-9923-1F7866FF1EA2}"/>
              </a:ext>
            </a:extLst>
          </p:cNvPr>
          <p:cNvCxnSpPr>
            <a:cxnSpLocks/>
          </p:cNvCxnSpPr>
          <p:nvPr/>
        </p:nvCxnSpPr>
        <p:spPr>
          <a:xfrm>
            <a:off x="6392479" y="5018854"/>
            <a:ext cx="144000" cy="396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DABFA9F-2D93-444B-95F9-DA8D7BE4BBBB}"/>
              </a:ext>
            </a:extLst>
          </p:cNvPr>
          <p:cNvSpPr txBox="1"/>
          <p:nvPr/>
        </p:nvSpPr>
        <p:spPr>
          <a:xfrm>
            <a:off x="8384463" y="5224476"/>
            <a:ext cx="48837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/>
              <a:t>#(existing children)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/>
              <a:t>Marital status</a:t>
            </a:r>
          </a:p>
        </p:txBody>
      </p:sp>
    </p:spTree>
    <p:extLst>
      <p:ext uri="{BB962C8B-B14F-4D97-AF65-F5344CB8AC3E}">
        <p14:creationId xmlns:p14="http://schemas.microsoft.com/office/powerpoint/2010/main" val="1849589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702C8-BE75-4569-9539-2ED5EA23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2199"/>
            <a:ext cx="10515600" cy="1325563"/>
          </a:xfrm>
        </p:spPr>
        <p:txBody>
          <a:bodyPr/>
          <a:lstStyle/>
          <a:p>
            <a:pPr algn="ctr"/>
            <a:r>
              <a:rPr lang="de-DE" dirty="0"/>
              <a:t>Birth probability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5DCB0C-0F27-4DC5-A2B3-DCF06EF24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56" y="1956404"/>
            <a:ext cx="1274858" cy="30542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B91277-6161-413E-A99F-EC0ED30D9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477" y="1397365"/>
            <a:ext cx="1424010" cy="34583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D5F603-AF3E-40F0-A4F9-3ED269B09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552" y="1478976"/>
            <a:ext cx="1393330" cy="35316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651F89-EC40-4E09-9418-81341A7168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3881" y="1387038"/>
            <a:ext cx="1794246" cy="34583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E01FB7-7523-444A-8230-DF99B8A1C3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8816" y="1604879"/>
            <a:ext cx="1555444" cy="3250796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E7327D4-1C57-4E48-83C1-72F402AF044D}"/>
              </a:ext>
            </a:extLst>
          </p:cNvPr>
          <p:cNvCxnSpPr>
            <a:cxnSpLocks/>
          </p:cNvCxnSpPr>
          <p:nvPr/>
        </p:nvCxnSpPr>
        <p:spPr>
          <a:xfrm>
            <a:off x="420635" y="4999049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A6E73A0-DE1F-4A1F-978E-B73F14A3DFFB}"/>
              </a:ext>
            </a:extLst>
          </p:cNvPr>
          <p:cNvCxnSpPr>
            <a:cxnSpLocks/>
          </p:cNvCxnSpPr>
          <p:nvPr/>
        </p:nvCxnSpPr>
        <p:spPr>
          <a:xfrm>
            <a:off x="834290" y="4991790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ED236C7-ABA1-4CBF-9B82-9B008200895B}"/>
              </a:ext>
            </a:extLst>
          </p:cNvPr>
          <p:cNvCxnSpPr>
            <a:cxnSpLocks/>
          </p:cNvCxnSpPr>
          <p:nvPr/>
        </p:nvCxnSpPr>
        <p:spPr>
          <a:xfrm>
            <a:off x="1269723" y="4991789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F9BDB94-4B41-4A8E-B806-01967A6C6E3E}"/>
              </a:ext>
            </a:extLst>
          </p:cNvPr>
          <p:cNvCxnSpPr>
            <a:cxnSpLocks/>
          </p:cNvCxnSpPr>
          <p:nvPr/>
        </p:nvCxnSpPr>
        <p:spPr>
          <a:xfrm>
            <a:off x="1683378" y="4999044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6E8AFA9-3740-40CC-8140-FB383D482EB9}"/>
              </a:ext>
            </a:extLst>
          </p:cNvPr>
          <p:cNvCxnSpPr>
            <a:cxnSpLocks/>
          </p:cNvCxnSpPr>
          <p:nvPr/>
        </p:nvCxnSpPr>
        <p:spPr>
          <a:xfrm>
            <a:off x="2082517" y="4991792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23C65B1-1AC7-4F6C-A65C-B27F7B1C139D}"/>
              </a:ext>
            </a:extLst>
          </p:cNvPr>
          <p:cNvCxnSpPr>
            <a:cxnSpLocks/>
          </p:cNvCxnSpPr>
          <p:nvPr/>
        </p:nvCxnSpPr>
        <p:spPr>
          <a:xfrm>
            <a:off x="2496172" y="4999047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A9B6294-9511-4C2C-BCC4-066636D5740E}"/>
              </a:ext>
            </a:extLst>
          </p:cNvPr>
          <p:cNvCxnSpPr>
            <a:cxnSpLocks/>
          </p:cNvCxnSpPr>
          <p:nvPr/>
        </p:nvCxnSpPr>
        <p:spPr>
          <a:xfrm>
            <a:off x="2931605" y="4999046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2E0EB59-8F0A-4351-BAF8-152D90111AB9}"/>
              </a:ext>
            </a:extLst>
          </p:cNvPr>
          <p:cNvCxnSpPr>
            <a:cxnSpLocks/>
          </p:cNvCxnSpPr>
          <p:nvPr/>
        </p:nvCxnSpPr>
        <p:spPr>
          <a:xfrm>
            <a:off x="3345260" y="4991787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9755E6E-1380-4229-807E-8672B9AF6AE0}"/>
              </a:ext>
            </a:extLst>
          </p:cNvPr>
          <p:cNvCxnSpPr>
            <a:cxnSpLocks/>
          </p:cNvCxnSpPr>
          <p:nvPr/>
        </p:nvCxnSpPr>
        <p:spPr>
          <a:xfrm>
            <a:off x="3751662" y="4991794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3AD2D98-C131-44A7-B840-03B7531B7AE6}"/>
              </a:ext>
            </a:extLst>
          </p:cNvPr>
          <p:cNvCxnSpPr>
            <a:cxnSpLocks/>
          </p:cNvCxnSpPr>
          <p:nvPr/>
        </p:nvCxnSpPr>
        <p:spPr>
          <a:xfrm>
            <a:off x="4165317" y="4999049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57AA4A3-56AA-4E37-9F5C-726A9902BD88}"/>
              </a:ext>
            </a:extLst>
          </p:cNvPr>
          <p:cNvCxnSpPr>
            <a:cxnSpLocks/>
          </p:cNvCxnSpPr>
          <p:nvPr/>
        </p:nvCxnSpPr>
        <p:spPr>
          <a:xfrm>
            <a:off x="4600750" y="4999048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11BC16F-BFCC-472D-9296-E6381DFAB62F}"/>
              </a:ext>
            </a:extLst>
          </p:cNvPr>
          <p:cNvCxnSpPr>
            <a:cxnSpLocks/>
          </p:cNvCxnSpPr>
          <p:nvPr/>
        </p:nvCxnSpPr>
        <p:spPr>
          <a:xfrm>
            <a:off x="5014405" y="5006303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D6C1578-E986-4238-8D58-4BA2BDA31073}"/>
              </a:ext>
            </a:extLst>
          </p:cNvPr>
          <p:cNvCxnSpPr>
            <a:cxnSpLocks/>
          </p:cNvCxnSpPr>
          <p:nvPr/>
        </p:nvCxnSpPr>
        <p:spPr>
          <a:xfrm>
            <a:off x="5413544" y="5013565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C185003-C547-4192-B3C5-9FEE458FBEA5}"/>
              </a:ext>
            </a:extLst>
          </p:cNvPr>
          <p:cNvCxnSpPr>
            <a:cxnSpLocks/>
          </p:cNvCxnSpPr>
          <p:nvPr/>
        </p:nvCxnSpPr>
        <p:spPr>
          <a:xfrm>
            <a:off x="5827199" y="5006306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FFE8FD4-1AA3-4E4C-9CF2-DF896F758B09}"/>
              </a:ext>
            </a:extLst>
          </p:cNvPr>
          <p:cNvCxnSpPr>
            <a:cxnSpLocks/>
          </p:cNvCxnSpPr>
          <p:nvPr/>
        </p:nvCxnSpPr>
        <p:spPr>
          <a:xfrm>
            <a:off x="6262632" y="5006305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3B4E1FF-40C3-4E2D-AB0C-5FFF8AF353EA}"/>
              </a:ext>
            </a:extLst>
          </p:cNvPr>
          <p:cNvCxnSpPr>
            <a:cxnSpLocks/>
          </p:cNvCxnSpPr>
          <p:nvPr/>
        </p:nvCxnSpPr>
        <p:spPr>
          <a:xfrm>
            <a:off x="6676287" y="4999046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53C3715-BAFC-498A-85F4-CE784DAE516A}"/>
              </a:ext>
            </a:extLst>
          </p:cNvPr>
          <p:cNvCxnSpPr>
            <a:cxnSpLocks/>
          </p:cNvCxnSpPr>
          <p:nvPr/>
        </p:nvCxnSpPr>
        <p:spPr>
          <a:xfrm>
            <a:off x="7118985" y="4991789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E1E2BF8-1020-4F4E-AFC8-85A893867A48}"/>
              </a:ext>
            </a:extLst>
          </p:cNvPr>
          <p:cNvCxnSpPr>
            <a:cxnSpLocks/>
          </p:cNvCxnSpPr>
          <p:nvPr/>
        </p:nvCxnSpPr>
        <p:spPr>
          <a:xfrm>
            <a:off x="7532640" y="4984530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7509512-1259-4FF0-8213-DA6B0E38CD76}"/>
              </a:ext>
            </a:extLst>
          </p:cNvPr>
          <p:cNvCxnSpPr>
            <a:cxnSpLocks/>
          </p:cNvCxnSpPr>
          <p:nvPr/>
        </p:nvCxnSpPr>
        <p:spPr>
          <a:xfrm>
            <a:off x="7968073" y="4984529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B28349F-D374-4134-9D67-2BE345992CD9}"/>
              </a:ext>
            </a:extLst>
          </p:cNvPr>
          <p:cNvCxnSpPr>
            <a:cxnSpLocks/>
          </p:cNvCxnSpPr>
          <p:nvPr/>
        </p:nvCxnSpPr>
        <p:spPr>
          <a:xfrm>
            <a:off x="8381728" y="4991784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90B1B89-6920-437C-8A8D-04B5E9F7288F}"/>
              </a:ext>
            </a:extLst>
          </p:cNvPr>
          <p:cNvCxnSpPr>
            <a:cxnSpLocks/>
          </p:cNvCxnSpPr>
          <p:nvPr/>
        </p:nvCxnSpPr>
        <p:spPr>
          <a:xfrm>
            <a:off x="8780867" y="4984532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D2F3C06-A39A-48EA-BE41-82F67DF1301E}"/>
              </a:ext>
            </a:extLst>
          </p:cNvPr>
          <p:cNvCxnSpPr>
            <a:cxnSpLocks/>
          </p:cNvCxnSpPr>
          <p:nvPr/>
        </p:nvCxnSpPr>
        <p:spPr>
          <a:xfrm>
            <a:off x="9194522" y="4991787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B6B176C-842F-4C40-9C0C-63267D265A58}"/>
              </a:ext>
            </a:extLst>
          </p:cNvPr>
          <p:cNvCxnSpPr>
            <a:cxnSpLocks/>
          </p:cNvCxnSpPr>
          <p:nvPr/>
        </p:nvCxnSpPr>
        <p:spPr>
          <a:xfrm>
            <a:off x="9629955" y="4991786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16F2167-051C-4075-AC9D-7E592F52031F}"/>
              </a:ext>
            </a:extLst>
          </p:cNvPr>
          <p:cNvCxnSpPr>
            <a:cxnSpLocks/>
          </p:cNvCxnSpPr>
          <p:nvPr/>
        </p:nvCxnSpPr>
        <p:spPr>
          <a:xfrm>
            <a:off x="10043610" y="4984527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389CC90-7CA7-4B44-83C5-981C1BF7669D}"/>
              </a:ext>
            </a:extLst>
          </p:cNvPr>
          <p:cNvCxnSpPr>
            <a:cxnSpLocks/>
          </p:cNvCxnSpPr>
          <p:nvPr/>
        </p:nvCxnSpPr>
        <p:spPr>
          <a:xfrm>
            <a:off x="10450012" y="4984534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845A5AF-B21C-4CF9-B254-95E102AD3B5C}"/>
              </a:ext>
            </a:extLst>
          </p:cNvPr>
          <p:cNvCxnSpPr>
            <a:cxnSpLocks/>
          </p:cNvCxnSpPr>
          <p:nvPr/>
        </p:nvCxnSpPr>
        <p:spPr>
          <a:xfrm>
            <a:off x="10863667" y="4991789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B3A1DCE-91B3-4C48-A644-1534179EC3A1}"/>
              </a:ext>
            </a:extLst>
          </p:cNvPr>
          <p:cNvCxnSpPr>
            <a:cxnSpLocks/>
          </p:cNvCxnSpPr>
          <p:nvPr/>
        </p:nvCxnSpPr>
        <p:spPr>
          <a:xfrm>
            <a:off x="11299100" y="4991788"/>
            <a:ext cx="3600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>
            <a:extLst>
              <a:ext uri="{FF2B5EF4-FFF2-40B4-BE49-F238E27FC236}">
                <a16:creationId xmlns:a16="http://schemas.microsoft.com/office/drawing/2014/main" id="{3E4062CF-3706-4E30-B708-D81951AC54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2227" y="5376853"/>
            <a:ext cx="1037872" cy="1264906"/>
          </a:xfrm>
          <a:prstGeom prst="rect">
            <a:avLst/>
          </a:prstGeo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2733D6A-1F75-47EC-9923-1F7866FF1EA2}"/>
              </a:ext>
            </a:extLst>
          </p:cNvPr>
          <p:cNvCxnSpPr>
            <a:cxnSpLocks/>
          </p:cNvCxnSpPr>
          <p:nvPr/>
        </p:nvCxnSpPr>
        <p:spPr>
          <a:xfrm>
            <a:off x="6392479" y="5018854"/>
            <a:ext cx="144000" cy="396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DABFA9F-2D93-444B-95F9-DA8D7BE4BBBB}"/>
              </a:ext>
            </a:extLst>
          </p:cNvPr>
          <p:cNvSpPr txBox="1"/>
          <p:nvPr/>
        </p:nvSpPr>
        <p:spPr>
          <a:xfrm>
            <a:off x="8384463" y="5224476"/>
            <a:ext cx="48837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/>
              <a:t>#(existing children)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/>
              <a:t>Marital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/>
              <a:t>Age</a:t>
            </a:r>
          </a:p>
        </p:txBody>
      </p:sp>
    </p:spTree>
    <p:extLst>
      <p:ext uri="{BB962C8B-B14F-4D97-AF65-F5344CB8AC3E}">
        <p14:creationId xmlns:p14="http://schemas.microsoft.com/office/powerpoint/2010/main" val="2097446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465341-0CB2-411C-A03B-DCFA030919EE}"/>
              </a:ext>
            </a:extLst>
          </p:cNvPr>
          <p:cNvSpPr txBox="1"/>
          <p:nvPr/>
        </p:nvSpPr>
        <p:spPr>
          <a:xfrm>
            <a:off x="2132162" y="414218"/>
            <a:ext cx="792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German Socio‐Economic Panel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4CD556-6A50-45A9-BD7F-C607B6705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091" y="1214653"/>
            <a:ext cx="10115692" cy="56842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C9B68E-4776-4C41-A7BC-1E1B584E1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091" y="1214653"/>
            <a:ext cx="9830439" cy="55847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09DA49-B218-4F3A-ADF3-930DE7714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3754" y="6297296"/>
            <a:ext cx="1691828" cy="64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66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19C31A-E583-4A02-B2A7-ADE94FB33D35}"/>
              </a:ext>
            </a:extLst>
          </p:cNvPr>
          <p:cNvSpPr txBox="1"/>
          <p:nvPr/>
        </p:nvSpPr>
        <p:spPr>
          <a:xfrm>
            <a:off x="2132162" y="414218"/>
            <a:ext cx="792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German Socio‐Economic Panel Data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CE1773-5756-462E-9AB3-DCA4828D2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4" y="1539429"/>
            <a:ext cx="10470484" cy="27977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1D45E0-C050-48BC-AB21-B2AEECF4174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52952" y="1786979"/>
            <a:ext cx="8748000" cy="15265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EFAA8A-7945-412B-966F-015404905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2469" y="3804884"/>
            <a:ext cx="7416000" cy="42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79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832</Words>
  <Application>Microsoft Office PowerPoint</Application>
  <PresentationFormat>Widescreen</PresentationFormat>
  <Paragraphs>193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Book Antiqua</vt:lpstr>
      <vt:lpstr>Calibri</vt:lpstr>
      <vt:lpstr>Calibri Light</vt:lpstr>
      <vt:lpstr>Office Theme</vt:lpstr>
      <vt:lpstr>Example:</vt:lpstr>
      <vt:lpstr>PowerPoint Presentation</vt:lpstr>
      <vt:lpstr>PowerPoint Presentation</vt:lpstr>
      <vt:lpstr>Birth probability</vt:lpstr>
      <vt:lpstr>Birth probability</vt:lpstr>
      <vt:lpstr>Birth probability</vt:lpstr>
      <vt:lpstr>Birth probability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Birth probability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l412</dc:creator>
  <cp:lastModifiedBy>l412</cp:lastModifiedBy>
  <cp:revision>89</cp:revision>
  <dcterms:created xsi:type="dcterms:W3CDTF">2021-01-31T07:58:14Z</dcterms:created>
  <dcterms:modified xsi:type="dcterms:W3CDTF">2021-02-07T07:08:13Z</dcterms:modified>
</cp:coreProperties>
</file>